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313" r:id="rId6"/>
    <p:sldId id="261" r:id="rId7"/>
    <p:sldId id="260" r:id="rId8"/>
    <p:sldId id="263" r:id="rId9"/>
    <p:sldId id="312" r:id="rId10"/>
    <p:sldId id="267" r:id="rId11"/>
    <p:sldId id="311" r:id="rId12"/>
    <p:sldId id="269" r:id="rId13"/>
    <p:sldId id="300" r:id="rId14"/>
    <p:sldId id="303" r:id="rId15"/>
    <p:sldId id="301" r:id="rId16"/>
    <p:sldId id="304" r:id="rId17"/>
    <p:sldId id="268" r:id="rId18"/>
    <p:sldId id="270" r:id="rId19"/>
    <p:sldId id="281" r:id="rId20"/>
    <p:sldId id="274" r:id="rId21"/>
    <p:sldId id="275" r:id="rId22"/>
    <p:sldId id="276" r:id="rId23"/>
    <p:sldId id="278" r:id="rId24"/>
    <p:sldId id="279" r:id="rId25"/>
    <p:sldId id="314" r:id="rId26"/>
    <p:sldId id="280" r:id="rId27"/>
    <p:sldId id="283" r:id="rId28"/>
    <p:sldId id="284" r:id="rId29"/>
    <p:sldId id="285" r:id="rId30"/>
    <p:sldId id="287" r:id="rId31"/>
    <p:sldId id="305" r:id="rId32"/>
    <p:sldId id="306" r:id="rId33"/>
    <p:sldId id="308" r:id="rId34"/>
    <p:sldId id="309" r:id="rId35"/>
    <p:sldId id="295" r:id="rId36"/>
    <p:sldId id="288" r:id="rId37"/>
    <p:sldId id="289" r:id="rId38"/>
    <p:sldId id="296" r:id="rId39"/>
    <p:sldId id="292" r:id="rId40"/>
    <p:sldId id="291" r:id="rId41"/>
    <p:sldId id="293" r:id="rId42"/>
    <p:sldId id="297" r:id="rId43"/>
    <p:sldId id="290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03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90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71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90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49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60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9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24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21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46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64208-345E-4A30-B30E-BE90B035C0F3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6503B-9120-48A7-B065-8DC1DA200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06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tags" Target="../tags/tag25.xml"/><Relationship Id="rId16" Type="http://schemas.openxmlformats.org/officeDocument/2006/relationships/image" Target="../media/image29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24.png"/><Relationship Id="rId5" Type="http://schemas.openxmlformats.org/officeDocument/2006/relationships/tags" Target="../tags/tag28.xml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2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3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5.png"/><Relationship Id="rId5" Type="http://schemas.openxmlformats.org/officeDocument/2006/relationships/tags" Target="../tags/tag37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36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4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52.xml"/><Relationship Id="rId7" Type="http://schemas.openxmlformats.org/officeDocument/2006/relationships/image" Target="../media/image50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5" Type="http://schemas.openxmlformats.org/officeDocument/2006/relationships/tags" Target="../tags/tag54.xml"/><Relationship Id="rId10" Type="http://schemas.openxmlformats.org/officeDocument/2006/relationships/image" Target="../media/image52.png"/><Relationship Id="rId4" Type="http://schemas.openxmlformats.org/officeDocument/2006/relationships/tags" Target="../tags/tag53.xml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56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65.xml"/><Relationship Id="rId7" Type="http://schemas.openxmlformats.org/officeDocument/2006/relationships/image" Target="../media/image62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5" Type="http://schemas.openxmlformats.org/officeDocument/2006/relationships/tags" Target="../tags/tag67.xml"/><Relationship Id="rId10" Type="http://schemas.openxmlformats.org/officeDocument/2006/relationships/image" Target="../media/image65.png"/><Relationship Id="rId4" Type="http://schemas.openxmlformats.org/officeDocument/2006/relationships/tags" Target="../tags/tag66.xml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70.xml"/><Relationship Id="rId7" Type="http://schemas.openxmlformats.org/officeDocument/2006/relationships/image" Target="../media/image67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5" Type="http://schemas.openxmlformats.org/officeDocument/2006/relationships/tags" Target="../tags/tag72.xml"/><Relationship Id="rId10" Type="http://schemas.openxmlformats.org/officeDocument/2006/relationships/image" Target="../media/image70.png"/><Relationship Id="rId4" Type="http://schemas.openxmlformats.org/officeDocument/2006/relationships/tags" Target="../tags/tag71.xml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74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79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8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88.xml"/><Relationship Id="rId7" Type="http://schemas.openxmlformats.org/officeDocument/2006/relationships/image" Target="../media/image8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9.png"/><Relationship Id="rId5" Type="http://schemas.openxmlformats.org/officeDocument/2006/relationships/tags" Target="../tags/tag90.xml"/><Relationship Id="rId10" Type="http://schemas.openxmlformats.org/officeDocument/2006/relationships/image" Target="../media/image88.png"/><Relationship Id="rId4" Type="http://schemas.openxmlformats.org/officeDocument/2006/relationships/tags" Target="../tags/tag89.xml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9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tags" Target="../tags/tag96.xml"/><Relationship Id="rId21" Type="http://schemas.openxmlformats.org/officeDocument/2006/relationships/image" Target="../media/image102.png"/><Relationship Id="rId7" Type="http://schemas.openxmlformats.org/officeDocument/2006/relationships/tags" Target="../tags/tag100.xml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tags" Target="../tags/tag95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15" Type="http://schemas.openxmlformats.org/officeDocument/2006/relationships/image" Target="../media/image96.png"/><Relationship Id="rId10" Type="http://schemas.openxmlformats.org/officeDocument/2006/relationships/tags" Target="../tags/tag103.xml"/><Relationship Id="rId19" Type="http://schemas.openxmlformats.org/officeDocument/2006/relationships/image" Target="../media/image100.png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106.xml"/><Relationship Id="rId7" Type="http://schemas.openxmlformats.org/officeDocument/2006/relationships/image" Target="../media/image103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7.png"/><Relationship Id="rId5" Type="http://schemas.openxmlformats.org/officeDocument/2006/relationships/tags" Target="../tags/tag108.xml"/><Relationship Id="rId10" Type="http://schemas.openxmlformats.org/officeDocument/2006/relationships/image" Target="../media/image106.png"/><Relationship Id="rId4" Type="http://schemas.openxmlformats.org/officeDocument/2006/relationships/tags" Target="../tags/tag107.xml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110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tags" Target="../tags/tag114.xml"/><Relationship Id="rId7" Type="http://schemas.openxmlformats.org/officeDocument/2006/relationships/image" Target="../media/image111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5.png"/><Relationship Id="rId5" Type="http://schemas.openxmlformats.org/officeDocument/2006/relationships/tags" Target="../tags/tag116.xml"/><Relationship Id="rId10" Type="http://schemas.openxmlformats.org/officeDocument/2006/relationships/image" Target="../media/image114.png"/><Relationship Id="rId4" Type="http://schemas.openxmlformats.org/officeDocument/2006/relationships/tags" Target="../tags/tag115.xml"/><Relationship Id="rId9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19.xml"/><Relationship Id="rId7" Type="http://schemas.openxmlformats.org/officeDocument/2006/relationships/image" Target="../media/image116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tags" Target="../tags/tag121.xml"/><Relationship Id="rId10" Type="http://schemas.openxmlformats.org/officeDocument/2006/relationships/image" Target="../media/image119.png"/><Relationship Id="rId4" Type="http://schemas.openxmlformats.org/officeDocument/2006/relationships/tags" Target="../tags/tag120.xml"/><Relationship Id="rId9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124.xml"/><Relationship Id="rId7" Type="http://schemas.openxmlformats.org/officeDocument/2006/relationships/image" Target="../media/image121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5.png"/><Relationship Id="rId5" Type="http://schemas.openxmlformats.org/officeDocument/2006/relationships/tags" Target="../tags/tag126.xml"/><Relationship Id="rId10" Type="http://schemas.openxmlformats.org/officeDocument/2006/relationships/image" Target="../media/image124.png"/><Relationship Id="rId4" Type="http://schemas.openxmlformats.org/officeDocument/2006/relationships/tags" Target="../tags/tag125.xml"/><Relationship Id="rId9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128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0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4.png"/><Relationship Id="rId5" Type="http://schemas.openxmlformats.org/officeDocument/2006/relationships/tags" Target="../tags/tag16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5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1.xml"/><Relationship Id="rId7" Type="http://schemas.openxmlformats.org/officeDocument/2006/relationships/image" Target="../media/image1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tags" Target="../tags/tag23.xml"/><Relationship Id="rId10" Type="http://schemas.openxmlformats.org/officeDocument/2006/relationships/image" Target="../media/image22.png"/><Relationship Id="rId4" Type="http://schemas.openxmlformats.org/officeDocument/2006/relationships/tags" Target="../tags/tag22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600" dirty="0" smtClean="0"/>
              <a:t>Reproducing </a:t>
            </a:r>
            <a:br>
              <a:rPr lang="en-US" altLang="zh-TW" sz="6600" dirty="0" smtClean="0"/>
            </a:br>
            <a:r>
              <a:rPr lang="en-US" altLang="zh-TW" sz="6600" dirty="0" smtClean="0"/>
              <a:t>Kernel Hilbert Spaces (RKHS)</a:t>
            </a:r>
            <a:endParaRPr lang="zh-TW" altLang="en-US" sz="6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703574" y="5840360"/>
            <a:ext cx="4168877" cy="685801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Shao-</a:t>
            </a:r>
            <a:r>
              <a:rPr lang="en-US" altLang="zh-TW" sz="3200" dirty="0" err="1" smtClean="0"/>
              <a:t>Hsuan</a:t>
            </a:r>
            <a:r>
              <a:rPr lang="en-US" altLang="zh-TW" sz="3200" dirty="0" smtClean="0"/>
              <a:t> Wang</a:t>
            </a:r>
            <a:endParaRPr lang="zh-TW" altLang="en-US" sz="3200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943897" y="3509963"/>
            <a:ext cx="103091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94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280999"/>
            <a:ext cx="5441974" cy="2642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8" y="1052822"/>
            <a:ext cx="4093492" cy="2642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0" y="1606567"/>
            <a:ext cx="666234" cy="19538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05" y="2128119"/>
            <a:ext cx="1351686" cy="240229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05" y="2746318"/>
            <a:ext cx="10876569" cy="304084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1" y="3631078"/>
            <a:ext cx="6579416" cy="25977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4" y="4115958"/>
            <a:ext cx="3185214" cy="573219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4" y="4931943"/>
            <a:ext cx="10537242" cy="639054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00" y="5906309"/>
            <a:ext cx="7728822" cy="7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6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0219" y="2842853"/>
            <a:ext cx="11294806" cy="187663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6600" dirty="0" smtClean="0"/>
              <a:t>Reproducing kernel Hilbert spaces</a:t>
            </a:r>
            <a:br>
              <a:rPr lang="en-US" altLang="zh-TW" sz="6600" dirty="0" smtClean="0"/>
            </a:br>
            <a:r>
              <a:rPr lang="en-US" altLang="zh-TW" sz="6600" dirty="0" smtClean="0"/>
              <a:t>(RKHS)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0211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4" y="438619"/>
            <a:ext cx="10095995" cy="8226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85" y="1517934"/>
            <a:ext cx="9050970" cy="3952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4" y="2748077"/>
            <a:ext cx="11462484" cy="8480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" y="4211932"/>
            <a:ext cx="4965513" cy="2756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107" y="4891428"/>
            <a:ext cx="5840569" cy="39576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" y="5594081"/>
            <a:ext cx="10762834" cy="3784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" y="6153535"/>
            <a:ext cx="8366807" cy="3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6" y="1661183"/>
            <a:ext cx="11267744" cy="11951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86" y="4191732"/>
            <a:ext cx="10131447" cy="38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0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7" y="4267359"/>
            <a:ext cx="11361411" cy="4453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7" y="1821697"/>
            <a:ext cx="10922372" cy="9231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7" y="831619"/>
            <a:ext cx="11243154" cy="3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0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179110" y="2081550"/>
            <a:ext cx="5547533" cy="1563329"/>
            <a:chOff x="5776959" y="3991610"/>
            <a:chExt cx="5547533" cy="1563329"/>
          </a:xfrm>
        </p:grpSpPr>
        <p:sp>
          <p:nvSpPr>
            <p:cNvPr id="13" name="圓角矩形 12"/>
            <p:cNvSpPr/>
            <p:nvPr/>
          </p:nvSpPr>
          <p:spPr>
            <a:xfrm>
              <a:off x="5776959" y="3991610"/>
              <a:ext cx="5547533" cy="15633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348" y="4639428"/>
              <a:ext cx="5012572" cy="267692"/>
            </a:xfrm>
            <a:prstGeom prst="rect">
              <a:avLst/>
            </a:prstGeom>
          </p:spPr>
        </p:pic>
      </p:grpSp>
      <p:sp>
        <p:nvSpPr>
          <p:cNvPr id="20" name="標題 1"/>
          <p:cNvSpPr>
            <a:spLocks noGrp="1"/>
          </p:cNvSpPr>
          <p:nvPr>
            <p:ph type="title"/>
          </p:nvPr>
        </p:nvSpPr>
        <p:spPr>
          <a:xfrm>
            <a:off x="503703" y="469582"/>
            <a:ext cx="12639367" cy="3223937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Goal:</a:t>
            </a:r>
            <a:br>
              <a:rPr lang="en-US" altLang="zh-TW" sz="5400" dirty="0" smtClean="0"/>
            </a:br>
            <a:r>
              <a:rPr lang="en-US" altLang="zh-TW" sz="5400" dirty="0"/>
              <a:t/>
            </a:r>
            <a:br>
              <a:rPr lang="en-US" altLang="zh-TW" sz="5400" dirty="0"/>
            </a:br>
            <a:r>
              <a:rPr lang="en-US" altLang="zh-TW" sz="5400" dirty="0" smtClean="0">
                <a:solidFill>
                  <a:srgbClr val="FF0000"/>
                </a:solidFill>
              </a:rPr>
              <a:t>Hilbert space with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96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8" y="810335"/>
            <a:ext cx="11805242" cy="13085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8" y="5922363"/>
            <a:ext cx="11825375" cy="6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9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9425" y="28428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dirty="0" err="1" smtClean="0"/>
              <a:t>Riesz</a:t>
            </a:r>
            <a:r>
              <a:rPr lang="en-US" altLang="zh-TW" sz="6600" dirty="0" smtClean="0"/>
              <a:t> Representation Theorem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61785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238233" y="1272207"/>
            <a:ext cx="11636477" cy="16370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9" y="1708574"/>
            <a:ext cx="11298339" cy="10859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7" y="6094361"/>
            <a:ext cx="10153142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4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8" y="286989"/>
            <a:ext cx="5266285" cy="2765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41" y="1061253"/>
            <a:ext cx="5565714" cy="3771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9" y="1846636"/>
            <a:ext cx="11221073" cy="213261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03" y="4698870"/>
            <a:ext cx="8047458" cy="5634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0" y="6243447"/>
            <a:ext cx="9216505" cy="2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sz="4000" dirty="0" smtClean="0"/>
              <a:t>2019. Huang S. Y. </a:t>
            </a:r>
            <a:r>
              <a:rPr lang="en-US" altLang="zh-TW" sz="4000" dirty="0"/>
              <a:t>Introduction to Kernel </a:t>
            </a:r>
            <a:r>
              <a:rPr lang="en-US" altLang="zh-TW" sz="4000" dirty="0" smtClean="0"/>
              <a:t>Machines (at </a:t>
            </a:r>
            <a:r>
              <a:rPr lang="en-US" altLang="zh-TW" sz="4000" dirty="0"/>
              <a:t>Math, </a:t>
            </a:r>
            <a:r>
              <a:rPr lang="en-US" altLang="zh-TW" sz="4000" dirty="0" smtClean="0"/>
              <a:t>NCKU)</a:t>
            </a:r>
          </a:p>
          <a:p>
            <a:endParaRPr lang="en-US" altLang="zh-TW" sz="4000" dirty="0"/>
          </a:p>
          <a:p>
            <a:r>
              <a:rPr lang="en-US" altLang="zh-TW" sz="4000" dirty="0"/>
              <a:t>2019. Wainwright M. J. High-Dimensional Statistics: A Non-Asymptotic Viewpoint (Chapter 12). Cambridge. </a:t>
            </a:r>
          </a:p>
          <a:p>
            <a:endParaRPr lang="en-US" altLang="zh-TW" sz="4000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767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圓角矩形 24"/>
          <p:cNvSpPr/>
          <p:nvPr/>
        </p:nvSpPr>
        <p:spPr>
          <a:xfrm>
            <a:off x="6213231" y="191730"/>
            <a:ext cx="5345723" cy="6373193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4625745" y="687077"/>
            <a:ext cx="6644387" cy="5382498"/>
            <a:chOff x="4625745" y="687077"/>
            <a:chExt cx="6644387" cy="5382498"/>
          </a:xfrm>
        </p:grpSpPr>
        <p:sp>
          <p:nvSpPr>
            <p:cNvPr id="15" name="圓角矩形 14"/>
            <p:cNvSpPr/>
            <p:nvPr/>
          </p:nvSpPr>
          <p:spPr>
            <a:xfrm>
              <a:off x="6875113" y="4506246"/>
              <a:ext cx="4395019" cy="15633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6761698" y="687077"/>
              <a:ext cx="4395019" cy="15633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193" y="1107597"/>
              <a:ext cx="3462858" cy="722287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206" y="5128566"/>
              <a:ext cx="976000" cy="267429"/>
            </a:xfrm>
            <a:prstGeom prst="rect">
              <a:avLst/>
            </a:prstGeom>
          </p:spPr>
        </p:pic>
        <p:sp>
          <p:nvSpPr>
            <p:cNvPr id="18" name="向下箭號 17"/>
            <p:cNvSpPr/>
            <p:nvPr/>
          </p:nvSpPr>
          <p:spPr>
            <a:xfrm>
              <a:off x="8599676" y="2796827"/>
              <a:ext cx="719061" cy="13020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745" y="3280885"/>
              <a:ext cx="3467428" cy="331429"/>
            </a:xfrm>
            <a:prstGeom prst="rect">
              <a:avLst/>
            </a:prstGeom>
          </p:spPr>
        </p:pic>
      </p:grpSp>
      <p:sp>
        <p:nvSpPr>
          <p:cNvPr id="19" name="標題 1"/>
          <p:cNvSpPr>
            <a:spLocks noGrp="1"/>
          </p:cNvSpPr>
          <p:nvPr>
            <p:ph type="title"/>
          </p:nvPr>
        </p:nvSpPr>
        <p:spPr>
          <a:xfrm>
            <a:off x="273575" y="345740"/>
            <a:ext cx="12639367" cy="2378076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Goal:</a:t>
            </a:r>
            <a:br>
              <a:rPr lang="en-US" altLang="zh-TW" sz="5400" dirty="0" smtClean="0"/>
            </a:b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>
                <a:solidFill>
                  <a:srgbClr val="FF0000"/>
                </a:solidFill>
              </a:rPr>
              <a:t>Hilbert space with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80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132" y="2405531"/>
            <a:ext cx="11294806" cy="1876631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dirty="0"/>
              <a:t>Constructing an RKHS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5622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8142" y="1951892"/>
            <a:ext cx="11294806" cy="3541315"/>
          </a:xfrm>
        </p:spPr>
        <p:txBody>
          <a:bodyPr>
            <a:normAutofit fontScale="90000"/>
          </a:bodyPr>
          <a:lstStyle/>
          <a:p>
            <a:r>
              <a:rPr lang="en-US" altLang="zh-TW" sz="4900" dirty="0" smtClean="0"/>
              <a:t/>
            </a:r>
            <a:br>
              <a:rPr lang="en-US" altLang="zh-TW" sz="4900" dirty="0" smtClean="0"/>
            </a:br>
            <a:r>
              <a:rPr lang="en-US" altLang="zh-TW" sz="4900" dirty="0"/>
              <a:t>1. Positive semidefinite (PSD) kernel functions </a:t>
            </a:r>
            <a:r>
              <a:rPr lang="en-US" altLang="zh-TW" sz="4900" dirty="0" smtClean="0"/>
              <a:t/>
            </a:r>
            <a:br>
              <a:rPr lang="en-US" altLang="zh-TW" sz="4900" dirty="0" smtClean="0"/>
            </a:br>
            <a:r>
              <a:rPr lang="en-US" altLang="zh-TW" sz="4900" dirty="0"/>
              <a:t/>
            </a:r>
            <a:br>
              <a:rPr lang="en-US" altLang="zh-TW" sz="4900" dirty="0"/>
            </a:br>
            <a:r>
              <a:rPr lang="en-US" altLang="zh-TW" sz="4900" dirty="0" smtClean="0"/>
              <a:t/>
            </a:r>
            <a:br>
              <a:rPr lang="en-US" altLang="zh-TW" sz="4900" dirty="0" smtClean="0"/>
            </a:br>
            <a:r>
              <a:rPr lang="en-US" altLang="zh-TW" sz="4900" dirty="0" smtClean="0"/>
              <a:t>2. Constructing an RKHS from </a:t>
            </a:r>
            <a:r>
              <a:rPr lang="en-US" altLang="zh-TW" sz="4900" b="1" dirty="0" smtClean="0"/>
              <a:t>a kernel</a:t>
            </a:r>
            <a:br>
              <a:rPr lang="en-US" altLang="zh-TW" sz="4900" b="1" dirty="0" smtClean="0"/>
            </a:br>
            <a:r>
              <a:rPr lang="en-US" altLang="zh-TW" sz="6600" dirty="0" smtClean="0"/>
              <a:t/>
            </a:r>
            <a:br>
              <a:rPr lang="en-US" altLang="zh-TW" sz="6600" dirty="0" smtClean="0"/>
            </a:b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1272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5" y="2968328"/>
            <a:ext cx="11738796" cy="1159886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27236" y="-240154"/>
            <a:ext cx="11294806" cy="2188226"/>
          </a:xfrm>
        </p:spPr>
        <p:txBody>
          <a:bodyPr>
            <a:normAutofit fontScale="90000"/>
          </a:bodyPr>
          <a:lstStyle/>
          <a:p>
            <a:r>
              <a:rPr lang="en-US" altLang="zh-TW" sz="4900" dirty="0" smtClean="0"/>
              <a:t/>
            </a:r>
            <a:br>
              <a:rPr lang="en-US" altLang="zh-TW" sz="4900" dirty="0" smtClean="0"/>
            </a:br>
            <a:r>
              <a:rPr lang="en-US" altLang="zh-TW" sz="4900" dirty="0"/>
              <a:t>1. Positive semidefinite (PSD) kernel functions </a:t>
            </a:r>
            <a:r>
              <a:rPr lang="en-US" altLang="zh-TW" sz="4900" dirty="0" smtClean="0"/>
              <a:t/>
            </a:r>
            <a:br>
              <a:rPr lang="en-US" altLang="zh-TW" sz="4900" dirty="0" smtClean="0"/>
            </a:b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49330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8" y="1411036"/>
            <a:ext cx="9911137" cy="127558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8" y="4664511"/>
            <a:ext cx="9702093" cy="12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9" y="4008939"/>
            <a:ext cx="11595863" cy="18140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9" y="641037"/>
            <a:ext cx="10587691" cy="12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6" y="588385"/>
            <a:ext cx="11732714" cy="117647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9" y="2713852"/>
            <a:ext cx="10929683" cy="7796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55" y="3711495"/>
            <a:ext cx="7383153" cy="11358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8" y="5387895"/>
            <a:ext cx="11351538" cy="34856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9" y="5954495"/>
            <a:ext cx="11367030" cy="42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3" y="386232"/>
            <a:ext cx="7702677" cy="43014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3" y="1554345"/>
            <a:ext cx="3405712" cy="3405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3" y="2447283"/>
            <a:ext cx="11683448" cy="1052349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3" y="6193592"/>
            <a:ext cx="10911456" cy="383053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3" y="3852683"/>
            <a:ext cx="11157903" cy="6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3" y="875011"/>
            <a:ext cx="11297321" cy="36964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94" y="2463719"/>
            <a:ext cx="8538710" cy="6323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1" y="3906129"/>
            <a:ext cx="11154093" cy="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99600" y="487680"/>
            <a:ext cx="11636477" cy="2165958"/>
            <a:chOff x="399601" y="383811"/>
            <a:chExt cx="11636477" cy="2165958"/>
          </a:xfrm>
        </p:grpSpPr>
        <p:sp>
          <p:nvSpPr>
            <p:cNvPr id="4" name="圓角矩形 3"/>
            <p:cNvSpPr/>
            <p:nvPr/>
          </p:nvSpPr>
          <p:spPr>
            <a:xfrm>
              <a:off x="399601" y="383811"/>
              <a:ext cx="11636477" cy="216595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56" y="923823"/>
              <a:ext cx="11290637" cy="1085933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399601" y="4091107"/>
            <a:ext cx="11636477" cy="2078035"/>
            <a:chOff x="378909" y="3375489"/>
            <a:chExt cx="11636477" cy="2078035"/>
          </a:xfrm>
        </p:grpSpPr>
        <p:sp>
          <p:nvSpPr>
            <p:cNvPr id="6" name="圓角矩形 5"/>
            <p:cNvSpPr/>
            <p:nvPr/>
          </p:nvSpPr>
          <p:spPr>
            <a:xfrm>
              <a:off x="378909" y="3375489"/>
              <a:ext cx="11636477" cy="207803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56" y="4084469"/>
              <a:ext cx="11298339" cy="689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5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328246" y="3027607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TW" sz="4400" dirty="0" smtClean="0"/>
              <a:t>Outline</a:t>
            </a:r>
            <a:endParaRPr lang="zh-TW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00246" y="793111"/>
            <a:ext cx="1022252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800" dirty="0" smtClean="0"/>
              <a:t> </a:t>
            </a:r>
            <a:r>
              <a:rPr lang="en-US" altLang="zh-TW" sz="2800" dirty="0" smtClean="0"/>
              <a:t>Basics of Hilbert spaces</a:t>
            </a:r>
          </a:p>
          <a:p>
            <a:pPr marL="342900" indent="-342900">
              <a:buAutoNum type="arabicPeriod"/>
            </a:pPr>
            <a:endParaRPr lang="en-US" altLang="zh-TW" sz="2800" dirty="0" smtClean="0"/>
          </a:p>
          <a:p>
            <a:pPr marL="342900" indent="-342900">
              <a:buFontTx/>
              <a:buAutoNum type="arabicPeriod"/>
            </a:pPr>
            <a:r>
              <a:rPr lang="zh-TW" altLang="en-US" sz="2800" dirty="0" smtClean="0"/>
              <a:t> </a:t>
            </a:r>
            <a:r>
              <a:rPr lang="en-US" altLang="zh-TW" sz="2800" dirty="0"/>
              <a:t>Reproducing </a:t>
            </a:r>
            <a:r>
              <a:rPr lang="en-US" altLang="zh-TW" sz="2800" dirty="0" smtClean="0"/>
              <a:t>kernel </a:t>
            </a:r>
            <a:r>
              <a:rPr lang="en-US" altLang="zh-TW" sz="2800" dirty="0"/>
              <a:t>Hilbert </a:t>
            </a:r>
            <a:r>
              <a:rPr lang="en-US" altLang="zh-TW" sz="2800" dirty="0" smtClean="0"/>
              <a:t>spaces</a:t>
            </a: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 smtClean="0"/>
          </a:p>
          <a:p>
            <a:pPr marL="342900" indent="-342900">
              <a:buFontTx/>
              <a:buAutoNum type="arabicPeriod"/>
            </a:pPr>
            <a:r>
              <a:rPr lang="zh-TW" altLang="en-US" sz="2800" dirty="0" smtClean="0"/>
              <a:t> </a:t>
            </a:r>
            <a:r>
              <a:rPr lang="en-US" altLang="zh-TW" sz="2800" dirty="0" err="1"/>
              <a:t>Riesz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Representation Theorem</a:t>
            </a: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Constructing an </a:t>
            </a:r>
            <a:r>
              <a:rPr lang="en-US" altLang="zh-TW" sz="2800" dirty="0" smtClean="0"/>
              <a:t>RKHS</a:t>
            </a:r>
          </a:p>
          <a:p>
            <a:pPr marL="342900" indent="-342900">
              <a:buAutoNum type="arabicPeriod"/>
            </a:pPr>
            <a:endParaRPr lang="en-US" altLang="zh-TW" sz="2800" dirty="0" smtClean="0"/>
          </a:p>
          <a:p>
            <a:pPr marL="342900" indent="-342900">
              <a:buAutoNum type="arabicPeriod"/>
            </a:pPr>
            <a:r>
              <a:rPr lang="en-US" altLang="zh-TW" sz="2800" dirty="0"/>
              <a:t> </a:t>
            </a:r>
            <a:r>
              <a:rPr lang="en-US" altLang="zh-TW" sz="2800" dirty="0" smtClean="0"/>
              <a:t>Gaussian </a:t>
            </a:r>
            <a:r>
              <a:rPr lang="en-US" altLang="zh-TW" sz="2800" dirty="0"/>
              <a:t>m</a:t>
            </a:r>
            <a:r>
              <a:rPr lang="en-US" altLang="zh-TW" sz="2800" dirty="0" smtClean="0"/>
              <a:t>easure on a Hilbert space</a:t>
            </a:r>
          </a:p>
          <a:p>
            <a:pPr marL="342900" indent="-342900">
              <a:buAutoNum type="arabicPeriod"/>
            </a:pPr>
            <a:endParaRPr lang="en-US" altLang="zh-TW" sz="2800" dirty="0" smtClean="0"/>
          </a:p>
          <a:p>
            <a:pPr marL="342900" indent="-342900">
              <a:buAutoNum type="arabicPeriod"/>
            </a:pPr>
            <a:r>
              <a:rPr lang="en-US" altLang="zh-TW" sz="2800" dirty="0"/>
              <a:t>A</a:t>
            </a:r>
            <a:r>
              <a:rPr lang="zh-TW" altLang="en-US" sz="2800" dirty="0"/>
              <a:t> </a:t>
            </a:r>
            <a:r>
              <a:rPr lang="en-US" altLang="zh-TW" sz="2800" dirty="0"/>
              <a:t>g</a:t>
            </a:r>
            <a:r>
              <a:rPr lang="en-US" altLang="zh-TW" sz="2800" dirty="0" smtClean="0"/>
              <a:t>eneralized </a:t>
            </a:r>
            <a:r>
              <a:rPr lang="en-US" altLang="zh-TW" sz="2800" dirty="0" err="1"/>
              <a:t>e</a:t>
            </a:r>
            <a:r>
              <a:rPr lang="en-US" altLang="zh-TW" sz="2800" dirty="0" err="1" smtClean="0"/>
              <a:t>igen</a:t>
            </a:r>
            <a:r>
              <a:rPr lang="en-US" altLang="zh-TW" sz="2800" dirty="0" smtClean="0"/>
              <a:t>-decomposition 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/>
              <a:t>- Mercer’s </a:t>
            </a:r>
            <a:r>
              <a:rPr lang="en-US" altLang="zh-TW" sz="2800" dirty="0" smtClean="0"/>
              <a:t>Theorem </a:t>
            </a:r>
          </a:p>
          <a:p>
            <a:pPr marL="342900" indent="-342900">
              <a:buAutoNum type="arabicPeriod"/>
            </a:pPr>
            <a:endParaRPr lang="en-US" altLang="zh-TW" sz="2800" dirty="0" smtClean="0"/>
          </a:p>
          <a:p>
            <a:pPr marL="342900" indent="-342900">
              <a:buAutoNum type="arabicPeriod"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8754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2" y="553216"/>
            <a:ext cx="11732714" cy="11484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2" y="3130768"/>
            <a:ext cx="11728712" cy="229293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2" y="5926872"/>
            <a:ext cx="11744718" cy="73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0219" y="2842853"/>
            <a:ext cx="11294806" cy="187663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6600" dirty="0" smtClean="0"/>
              <a:t>Gaussian measure on a Hilbert space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1563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6" y="255043"/>
            <a:ext cx="11740717" cy="154062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9" y="5977969"/>
            <a:ext cx="11724710" cy="7362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9" y="2286166"/>
            <a:ext cx="11740716" cy="32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6" y="799402"/>
            <a:ext cx="11732713" cy="23849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36" y="4161025"/>
            <a:ext cx="5452784" cy="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9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2" y="282567"/>
            <a:ext cx="11736714" cy="116847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2" y="3373801"/>
            <a:ext cx="11736714" cy="76031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5" y="2100521"/>
            <a:ext cx="9461399" cy="848113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2" y="4270569"/>
            <a:ext cx="11370611" cy="158399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5991024"/>
            <a:ext cx="11740716" cy="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097" y="2554618"/>
            <a:ext cx="11294806" cy="187663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6600" dirty="0" smtClean="0"/>
              <a:t>A</a:t>
            </a:r>
            <a:r>
              <a:rPr lang="zh-TW" altLang="en-US" sz="6600" dirty="0" smtClean="0"/>
              <a:t> </a:t>
            </a:r>
            <a:r>
              <a:rPr lang="en-US" altLang="zh-TW" sz="6600" dirty="0" smtClean="0"/>
              <a:t>generalized </a:t>
            </a:r>
            <a:r>
              <a:rPr lang="en-US" altLang="zh-TW" sz="6600" dirty="0" err="1" smtClean="0"/>
              <a:t>eigen</a:t>
            </a:r>
            <a:r>
              <a:rPr lang="en-US" altLang="zh-TW" sz="6600" dirty="0" smtClean="0"/>
              <a:t>-decomposition </a:t>
            </a:r>
            <a:br>
              <a:rPr lang="en-US" altLang="zh-TW" sz="6600" dirty="0" smtClean="0"/>
            </a:br>
            <a:r>
              <a:rPr lang="en-US" altLang="zh-TW" sz="6600" dirty="0" smtClean="0"/>
              <a:t>- Mercer’s Theorem 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05491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0" y="545872"/>
            <a:ext cx="11432947" cy="11940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9" y="2451266"/>
            <a:ext cx="11323247" cy="217043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9" y="6148736"/>
            <a:ext cx="8939121" cy="4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4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00600" y="-95071"/>
            <a:ext cx="8994913" cy="72810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0" y="707019"/>
            <a:ext cx="3805715" cy="33828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22" y="611019"/>
            <a:ext cx="3357715" cy="2651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02" y="1996453"/>
            <a:ext cx="1078858" cy="3382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66" y="1774252"/>
            <a:ext cx="2891431" cy="38171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48" y="2576342"/>
            <a:ext cx="3161146" cy="38171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74" y="3348964"/>
            <a:ext cx="1707431" cy="34514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57" y="4539317"/>
            <a:ext cx="6437047" cy="80325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92" y="4695574"/>
            <a:ext cx="1787430" cy="381714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1" y="5985007"/>
            <a:ext cx="3467433" cy="381714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16" y="5941364"/>
            <a:ext cx="5904010" cy="4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399601" y="383811"/>
            <a:ext cx="11636477" cy="6280758"/>
          </a:xfrm>
          <a:prstGeom prst="roundRect">
            <a:avLst>
              <a:gd name="adj" fmla="val 518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5" y="789888"/>
            <a:ext cx="11294488" cy="15788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48" y="3024125"/>
            <a:ext cx="5044178" cy="38596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71" y="4779338"/>
            <a:ext cx="4387592" cy="106473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5" y="4183536"/>
            <a:ext cx="6904793" cy="29487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" y="6144999"/>
            <a:ext cx="11115029" cy="31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3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5" y="620493"/>
            <a:ext cx="11249326" cy="3565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33" y="1616439"/>
            <a:ext cx="7109968" cy="56405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490" y="3192862"/>
            <a:ext cx="5124632" cy="282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1090" y="25478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600" dirty="0" smtClean="0"/>
              <a:t>Basics of Hilbert spaces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65292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群組 88"/>
          <p:cNvGrpSpPr/>
          <p:nvPr/>
        </p:nvGrpSpPr>
        <p:grpSpPr>
          <a:xfrm>
            <a:off x="2055677" y="1386473"/>
            <a:ext cx="3232991" cy="5044144"/>
            <a:chOff x="2055677" y="1386473"/>
            <a:chExt cx="3232991" cy="5044144"/>
          </a:xfrm>
        </p:grpSpPr>
        <p:sp>
          <p:nvSpPr>
            <p:cNvPr id="79" name="矩形 78"/>
            <p:cNvSpPr/>
            <p:nvPr/>
          </p:nvSpPr>
          <p:spPr>
            <a:xfrm>
              <a:off x="2055677" y="2494722"/>
              <a:ext cx="3232991" cy="3935895"/>
            </a:xfrm>
            <a:prstGeom prst="rect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4031228" y="3293731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橢圓 1"/>
            <p:cNvSpPr/>
            <p:nvPr/>
          </p:nvSpPr>
          <p:spPr>
            <a:xfrm>
              <a:off x="2839137" y="3539915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橢圓 2"/>
            <p:cNvSpPr/>
            <p:nvPr/>
          </p:nvSpPr>
          <p:spPr>
            <a:xfrm>
              <a:off x="3175444" y="3223391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橢圓 3"/>
            <p:cNvSpPr/>
            <p:nvPr/>
          </p:nvSpPr>
          <p:spPr>
            <a:xfrm>
              <a:off x="2750484" y="4172961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3559374" y="3182361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2928529" y="4603789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3532998" y="5137177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4372663" y="3950223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3943305" y="4671194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175444" y="3692311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3486106" y="3903331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93055" y="4128998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3751340" y="3724552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732291" y="4216926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3465592" y="4565685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/>
            <p:cNvCxnSpPr/>
            <p:nvPr/>
          </p:nvCxnSpPr>
          <p:spPr>
            <a:xfrm flipV="1">
              <a:off x="2337243" y="5779021"/>
              <a:ext cx="2672862" cy="175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2454965" y="2776837"/>
              <a:ext cx="9939" cy="36537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圖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790" y="4139281"/>
              <a:ext cx="192000" cy="171429"/>
            </a:xfrm>
            <a:prstGeom prst="rect">
              <a:avLst/>
            </a:prstGeom>
          </p:spPr>
        </p:pic>
        <p:sp>
          <p:nvSpPr>
            <p:cNvPr id="26" name="橢圓 25"/>
            <p:cNvSpPr/>
            <p:nvPr/>
          </p:nvSpPr>
          <p:spPr>
            <a:xfrm>
              <a:off x="3112436" y="3501812"/>
              <a:ext cx="1135668" cy="15533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2991537" y="3692315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3327844" y="3255628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2902884" y="4325361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3764529" y="3194089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3116830" y="4864614"/>
              <a:ext cx="158262" cy="25790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3717637" y="5233899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4146992" y="3693780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4353617" y="4422085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4095705" y="4823594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等腰三角形 35"/>
            <p:cNvSpPr/>
            <p:nvPr/>
          </p:nvSpPr>
          <p:spPr>
            <a:xfrm>
              <a:off x="3327844" y="3844711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3638506" y="4055731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3545455" y="4281398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3903740" y="3876952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等腰三角形 39"/>
            <p:cNvSpPr/>
            <p:nvPr/>
          </p:nvSpPr>
          <p:spPr>
            <a:xfrm>
              <a:off x="3884691" y="4369326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等腰三角形 40"/>
            <p:cNvSpPr/>
            <p:nvPr/>
          </p:nvSpPr>
          <p:spPr>
            <a:xfrm>
              <a:off x="3617992" y="4718085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6" name="圖片 7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455" y="1386473"/>
              <a:ext cx="404571" cy="313144"/>
            </a:xfrm>
            <a:prstGeom prst="rect">
              <a:avLst/>
            </a:prstGeom>
          </p:spPr>
        </p:pic>
      </p:grpSp>
      <p:grpSp>
        <p:nvGrpSpPr>
          <p:cNvPr id="80" name="群組 79"/>
          <p:cNvGrpSpPr/>
          <p:nvPr/>
        </p:nvGrpSpPr>
        <p:grpSpPr>
          <a:xfrm>
            <a:off x="7305042" y="1460930"/>
            <a:ext cx="3534210" cy="4157970"/>
            <a:chOff x="4064541" y="-487969"/>
            <a:chExt cx="3534210" cy="4157970"/>
          </a:xfrm>
        </p:grpSpPr>
        <p:sp>
          <p:nvSpPr>
            <p:cNvPr id="74" name="手繪多邊形 73"/>
            <p:cNvSpPr/>
            <p:nvPr/>
          </p:nvSpPr>
          <p:spPr>
            <a:xfrm>
              <a:off x="4064541" y="153641"/>
              <a:ext cx="3534210" cy="3516360"/>
            </a:xfrm>
            <a:custGeom>
              <a:avLst/>
              <a:gdLst>
                <a:gd name="connsiteX0" fmla="*/ 401951 w 3534210"/>
                <a:gd name="connsiteY0" fmla="*/ 303559 h 3516360"/>
                <a:gd name="connsiteX1" fmla="*/ 3074813 w 3534210"/>
                <a:gd name="connsiteY1" fmla="*/ 162882 h 3516360"/>
                <a:gd name="connsiteX2" fmla="*/ 3496844 w 3534210"/>
                <a:gd name="connsiteY2" fmla="*/ 2484051 h 3516360"/>
                <a:gd name="connsiteX3" fmla="*/ 2652782 w 3534210"/>
                <a:gd name="connsiteY3" fmla="*/ 3363282 h 3516360"/>
                <a:gd name="connsiteX4" fmla="*/ 612967 w 3534210"/>
                <a:gd name="connsiteY4" fmla="*/ 3292944 h 3516360"/>
                <a:gd name="connsiteX5" fmla="*/ 32674 w 3534210"/>
                <a:gd name="connsiteY5" fmla="*/ 1182790 h 3516360"/>
                <a:gd name="connsiteX6" fmla="*/ 401951 w 3534210"/>
                <a:gd name="connsiteY6" fmla="*/ 303559 h 351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4210" h="3516360">
                  <a:moveTo>
                    <a:pt x="401951" y="303559"/>
                  </a:moveTo>
                  <a:cubicBezTo>
                    <a:pt x="908974" y="133574"/>
                    <a:pt x="2558998" y="-200533"/>
                    <a:pt x="3074813" y="162882"/>
                  </a:cubicBezTo>
                  <a:cubicBezTo>
                    <a:pt x="3590628" y="526297"/>
                    <a:pt x="3567182" y="1950651"/>
                    <a:pt x="3496844" y="2484051"/>
                  </a:cubicBezTo>
                  <a:cubicBezTo>
                    <a:pt x="3426506" y="3017451"/>
                    <a:pt x="3133428" y="3228467"/>
                    <a:pt x="2652782" y="3363282"/>
                  </a:cubicBezTo>
                  <a:cubicBezTo>
                    <a:pt x="2172136" y="3498098"/>
                    <a:pt x="1049652" y="3656359"/>
                    <a:pt x="612967" y="3292944"/>
                  </a:cubicBezTo>
                  <a:cubicBezTo>
                    <a:pt x="176282" y="2929529"/>
                    <a:pt x="67843" y="1678090"/>
                    <a:pt x="32674" y="1182790"/>
                  </a:cubicBezTo>
                  <a:cubicBezTo>
                    <a:pt x="-2495" y="687490"/>
                    <a:pt x="-105072" y="473544"/>
                    <a:pt x="401951" y="3035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265744" y="691660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5158772" y="902672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6014556" y="616921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5542702" y="861642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6106735" y="902672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6637734" y="1230914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5926633" y="1113688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6164026" y="1685191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6382985" y="1472706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等腰三角形 50"/>
            <p:cNvSpPr/>
            <p:nvPr/>
          </p:nvSpPr>
          <p:spPr>
            <a:xfrm>
              <a:off x="4613228" y="1336422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等腰三角形 52"/>
            <p:cNvSpPr/>
            <p:nvPr/>
          </p:nvSpPr>
          <p:spPr>
            <a:xfrm>
              <a:off x="5376383" y="1808279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5715619" y="1896207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4921998" y="788369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5311172" y="1055072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/>
            <p:cNvSpPr/>
            <p:nvPr/>
          </p:nvSpPr>
          <p:spPr>
            <a:xfrm>
              <a:off x="6382985" y="1043345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5695102" y="1014042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5942522" y="1449256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5635023" y="767862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6079033" y="1266088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6316426" y="1837591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6773626" y="1415555"/>
              <a:ext cx="158262" cy="2110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等腰三角形 65"/>
            <p:cNvSpPr/>
            <p:nvPr/>
          </p:nvSpPr>
          <p:spPr>
            <a:xfrm>
              <a:off x="5084350" y="1770182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等腰三角形 66"/>
            <p:cNvSpPr/>
            <p:nvPr/>
          </p:nvSpPr>
          <p:spPr>
            <a:xfrm>
              <a:off x="4907151" y="1419957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等腰三角形 69"/>
            <p:cNvSpPr/>
            <p:nvPr/>
          </p:nvSpPr>
          <p:spPr>
            <a:xfrm>
              <a:off x="6135455" y="2259630"/>
              <a:ext cx="225668" cy="25497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/>
            <p:cNvCxnSpPr/>
            <p:nvPr/>
          </p:nvCxnSpPr>
          <p:spPr>
            <a:xfrm>
              <a:off x="4504056" y="927575"/>
              <a:ext cx="2578458" cy="165296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圖片 7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574" y="-487969"/>
              <a:ext cx="406857" cy="313144"/>
            </a:xfrm>
            <a:prstGeom prst="rect">
              <a:avLst/>
            </a:prstGeom>
          </p:spPr>
        </p:pic>
      </p:grpSp>
      <p:sp>
        <p:nvSpPr>
          <p:cNvPr id="25" name="向右箭號 24"/>
          <p:cNvSpPr/>
          <p:nvPr/>
        </p:nvSpPr>
        <p:spPr>
          <a:xfrm>
            <a:off x="5188920" y="4095271"/>
            <a:ext cx="2479027" cy="186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5" name="圖片 8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286384"/>
            <a:ext cx="4720382" cy="38813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87" y="4134503"/>
            <a:ext cx="729144" cy="3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1" y="1547447"/>
            <a:ext cx="6430513" cy="196027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1" y="6240067"/>
            <a:ext cx="11177462" cy="44938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4" y="286383"/>
            <a:ext cx="3932490" cy="38349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62" y="4972892"/>
            <a:ext cx="6419561" cy="7403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5" y="4106203"/>
            <a:ext cx="9841869" cy="2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399601" y="383811"/>
            <a:ext cx="11636477" cy="6280758"/>
          </a:xfrm>
          <a:prstGeom prst="roundRect">
            <a:avLst>
              <a:gd name="adj" fmla="val 518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5" y="789888"/>
            <a:ext cx="11294488" cy="10859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09" y="2489680"/>
            <a:ext cx="9789879" cy="117277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73" y="4779338"/>
            <a:ext cx="4405337" cy="10647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5" y="4183537"/>
            <a:ext cx="3558274" cy="2948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5" y="6144999"/>
            <a:ext cx="7428525" cy="3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2" y="553216"/>
            <a:ext cx="11732714" cy="8603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51" y="2086566"/>
            <a:ext cx="5361431" cy="10083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3" y="4091212"/>
            <a:ext cx="10145984" cy="48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8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72" y="714400"/>
            <a:ext cx="2738287" cy="333715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188844" y="546651"/>
            <a:ext cx="6877878" cy="5824331"/>
            <a:chOff x="1152940" y="685799"/>
            <a:chExt cx="6877878" cy="5824331"/>
          </a:xfrm>
        </p:grpSpPr>
        <p:sp>
          <p:nvSpPr>
            <p:cNvPr id="4" name="橢圓 3"/>
            <p:cNvSpPr/>
            <p:nvPr/>
          </p:nvSpPr>
          <p:spPr>
            <a:xfrm>
              <a:off x="1152940" y="685799"/>
              <a:ext cx="6331226" cy="58243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1798984" y="1063487"/>
              <a:ext cx="5416826" cy="49099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2847563" y="3051313"/>
              <a:ext cx="3091069" cy="282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/>
            <p:cNvCxnSpPr/>
            <p:nvPr/>
          </p:nvCxnSpPr>
          <p:spPr>
            <a:xfrm flipV="1">
              <a:off x="5881119" y="1045421"/>
              <a:ext cx="2149699" cy="1806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V="1">
              <a:off x="6707110" y="2053105"/>
              <a:ext cx="1182756" cy="1987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V="1">
              <a:off x="5715000" y="5170415"/>
              <a:ext cx="1583488" cy="75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1" y="1738456"/>
            <a:ext cx="5220569" cy="811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60" y="5229142"/>
            <a:ext cx="6409141" cy="12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7" y="1789948"/>
            <a:ext cx="8029733" cy="129136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82" y="3543350"/>
            <a:ext cx="6043428" cy="38171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7" y="564483"/>
            <a:ext cx="7197713" cy="381714"/>
          </a:xfrm>
          <a:prstGeom prst="rect">
            <a:avLst/>
          </a:prstGeom>
        </p:spPr>
      </p:pic>
      <p:sp>
        <p:nvSpPr>
          <p:cNvPr id="7" name="手繪多邊形 6"/>
          <p:cNvSpPr/>
          <p:nvPr/>
        </p:nvSpPr>
        <p:spPr>
          <a:xfrm>
            <a:off x="9754216" y="5386226"/>
            <a:ext cx="1520862" cy="1391205"/>
          </a:xfrm>
          <a:custGeom>
            <a:avLst/>
            <a:gdLst>
              <a:gd name="connsiteX0" fmla="*/ 1393947 w 3632508"/>
              <a:gd name="connsiteY0" fmla="*/ 40270 h 3313793"/>
              <a:gd name="connsiteX1" fmla="*/ 3293086 w 3632508"/>
              <a:gd name="connsiteY1" fmla="*/ 374377 h 3313793"/>
              <a:gd name="connsiteX2" fmla="*/ 3398594 w 3632508"/>
              <a:gd name="connsiteY2" fmla="*/ 2836224 h 3313793"/>
              <a:gd name="connsiteX3" fmla="*/ 866409 w 3632508"/>
              <a:gd name="connsiteY3" fmla="*/ 3258254 h 3313793"/>
              <a:gd name="connsiteX4" fmla="*/ 4763 w 3632508"/>
              <a:gd name="connsiteY4" fmla="*/ 2080085 h 3313793"/>
              <a:gd name="connsiteX5" fmla="*/ 549886 w 3632508"/>
              <a:gd name="connsiteY5" fmla="*/ 743654 h 3313793"/>
              <a:gd name="connsiteX6" fmla="*/ 1200517 w 3632508"/>
              <a:gd name="connsiteY6" fmla="*/ 57854 h 3313793"/>
              <a:gd name="connsiteX7" fmla="*/ 1481870 w 3632508"/>
              <a:gd name="connsiteY7" fmla="*/ 40270 h 3313793"/>
              <a:gd name="connsiteX8" fmla="*/ 1393947 w 3632508"/>
              <a:gd name="connsiteY8" fmla="*/ 40270 h 33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32508" h="3313793">
                <a:moveTo>
                  <a:pt x="1393947" y="40270"/>
                </a:moveTo>
                <a:cubicBezTo>
                  <a:pt x="1695816" y="95954"/>
                  <a:pt x="2958978" y="-91615"/>
                  <a:pt x="3293086" y="374377"/>
                </a:cubicBezTo>
                <a:cubicBezTo>
                  <a:pt x="3627194" y="840369"/>
                  <a:pt x="3803040" y="2355578"/>
                  <a:pt x="3398594" y="2836224"/>
                </a:cubicBezTo>
                <a:cubicBezTo>
                  <a:pt x="2994148" y="3316870"/>
                  <a:pt x="1432047" y="3384277"/>
                  <a:pt x="866409" y="3258254"/>
                </a:cubicBezTo>
                <a:cubicBezTo>
                  <a:pt x="300771" y="3132231"/>
                  <a:pt x="57517" y="2499185"/>
                  <a:pt x="4763" y="2080085"/>
                </a:cubicBezTo>
                <a:cubicBezTo>
                  <a:pt x="-47991" y="1660985"/>
                  <a:pt x="350594" y="1080692"/>
                  <a:pt x="549886" y="743654"/>
                </a:cubicBezTo>
                <a:cubicBezTo>
                  <a:pt x="749178" y="406616"/>
                  <a:pt x="1045186" y="175085"/>
                  <a:pt x="1200517" y="57854"/>
                </a:cubicBezTo>
                <a:cubicBezTo>
                  <a:pt x="1355848" y="-59377"/>
                  <a:pt x="1443770" y="37339"/>
                  <a:pt x="1481870" y="40270"/>
                </a:cubicBezTo>
                <a:cubicBezTo>
                  <a:pt x="1519970" y="43201"/>
                  <a:pt x="1092078" y="-15414"/>
                  <a:pt x="1393947" y="4027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0299854" y="5386226"/>
            <a:ext cx="840861" cy="741208"/>
            <a:chOff x="8027368" y="4097089"/>
            <a:chExt cx="2008358" cy="1765528"/>
          </a:xfrm>
        </p:grpSpPr>
        <p:sp>
          <p:nvSpPr>
            <p:cNvPr id="9" name="橢圓 8"/>
            <p:cNvSpPr/>
            <p:nvPr/>
          </p:nvSpPr>
          <p:spPr>
            <a:xfrm>
              <a:off x="8202350" y="4241632"/>
              <a:ext cx="154451" cy="147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8027368" y="4097089"/>
              <a:ext cx="154451" cy="147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8356801" y="4322748"/>
              <a:ext cx="154451" cy="147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8599595" y="4560193"/>
              <a:ext cx="154451" cy="147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8904542" y="4792916"/>
              <a:ext cx="154451" cy="147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9138418" y="5090309"/>
              <a:ext cx="154451" cy="147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9294254" y="5325225"/>
              <a:ext cx="154451" cy="147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9541022" y="5641391"/>
              <a:ext cx="154451" cy="147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9881275" y="5715133"/>
              <a:ext cx="154451" cy="147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手繪多邊形 20"/>
            <p:cNvSpPr/>
            <p:nvPr/>
          </p:nvSpPr>
          <p:spPr>
            <a:xfrm>
              <a:off x="8288594" y="4247535"/>
              <a:ext cx="1386348" cy="1460091"/>
            </a:xfrm>
            <a:custGeom>
              <a:avLst/>
              <a:gdLst>
                <a:gd name="connsiteX0" fmla="*/ 0 w 1386348"/>
                <a:gd name="connsiteY0" fmla="*/ 0 h 1460091"/>
                <a:gd name="connsiteX1" fmla="*/ 678425 w 1386348"/>
                <a:gd name="connsiteY1" fmla="*/ 560439 h 1460091"/>
                <a:gd name="connsiteX2" fmla="*/ 1386348 w 1386348"/>
                <a:gd name="connsiteY2" fmla="*/ 1460091 h 146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6348" h="1460091">
                  <a:moveTo>
                    <a:pt x="0" y="0"/>
                  </a:moveTo>
                  <a:cubicBezTo>
                    <a:pt x="223683" y="158545"/>
                    <a:pt x="447367" y="317091"/>
                    <a:pt x="678425" y="560439"/>
                  </a:cubicBezTo>
                  <a:cubicBezTo>
                    <a:pt x="909483" y="803788"/>
                    <a:pt x="1147915" y="1131939"/>
                    <a:pt x="1386348" y="1460091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7" y="4818485"/>
            <a:ext cx="11768904" cy="4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6" y="819881"/>
            <a:ext cx="7561142" cy="34285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2" y="1780901"/>
            <a:ext cx="5337143" cy="381714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2" y="3132676"/>
            <a:ext cx="5707428" cy="34285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13" y="4132553"/>
            <a:ext cx="5753767" cy="21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9" y="1032579"/>
            <a:ext cx="4052572" cy="40914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7" y="1544241"/>
            <a:ext cx="9465585" cy="121221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3" y="2911534"/>
            <a:ext cx="8183861" cy="4484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9" y="397778"/>
            <a:ext cx="4265143" cy="3382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9" y="4226267"/>
            <a:ext cx="3382856" cy="4091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3" y="4732901"/>
            <a:ext cx="11290303" cy="8080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3" y="5894839"/>
            <a:ext cx="9218810" cy="4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5" y="2181390"/>
            <a:ext cx="11813296" cy="16548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06" y="4080931"/>
            <a:ext cx="9248134" cy="43873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2" y="5341911"/>
            <a:ext cx="11809269" cy="12441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" y="210907"/>
            <a:ext cx="11813296" cy="73279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" y="1152189"/>
            <a:ext cx="10570613" cy="34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898.3877"/>
  <p:tag name="LATEXADDIN" val="\documentclass{article}&#10;&#10;\usepackage{amsmath,amsfonts,amssymb,amsthm,booktabs,color,epsfig,graphicx,hyperref,url}&#10;\pagestyle{empty}&#10;\begin{document}&#10;{\bf vector space} $\mathbb V$&#10;\end{document}"/>
  <p:tag name="IGUANATEXSIZE" val="30"/>
  <p:tag name="IGUANATEXCURSOR" val="16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872.516"/>
  <p:tag name="LATEXADDIN" val="\documentclass{article}&#10;&#10;\usepackage{amsmath,amsfonts,amssymb,amsthm,booktabs,color,epsfig,graphicx,hyperref,url}&#10;\pagestyle{empty}&#10;\begin{document}&#10;2. for all $f, g,$ and $h\in\mathbb V$ such that &#10;\end{document}"/>
  <p:tag name="IGUANATEXSIZE" val="30"/>
  <p:tag name="IGUANATEXCURSOR" val="19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7876"/>
  <p:tag name="ORIGINALWIDTH" val="959.9372"/>
  <p:tag name="LATEXADDIN" val="\documentclass{article}&#10;&#10;\usepackage{amsmath,amsfonts,amssymb,amsthm,booktabs,color,epsfig,graphicx,hyperref,url}&#10;\pagestyle{empty}&#10;\begin{document}&#10;\noindent&#10;\[&#10;T_{\mathcal K}(f)(x)=\int_{\mathcal{X}}{\mathcal K}(x,z)f(z)d\mathbb P(z)&#10;= \sum_{z=1}^n\mathcal{K}(x,z)f(z)&#10;\]&#10; \end{document}"/>
  <p:tag name="IGUANATEXSIZE" val="3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86.4267"/>
  <p:tag name="LATEXADDIN" val="\documentclass{article}&#10;&#10;\usepackage{amsmath,amsfonts,amssymb,amsthm,booktabs,color,epsfig,graphicx,hyperref,url}&#10;\pagestyle{empty}&#10;\begin{document}&#10;\noindent&#10;$T(v)={\bf K}v$&#10;&#10; \end{document}"/>
  <p:tag name="IGUANATEXSIZE" val="3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37.608"/>
  <p:tag name="LATEXADDIN" val="\documentclass{article}&#10;&#10;\usepackage{amsmath,amsfonts,amssymb,amsthm,booktabs,color,epsfig,graphicx,hyperref,url}&#10;\pagestyle{empty}&#10;\begin{document}&#10;\noindent&#10;$\Rightarrow \color{red} T(v)=\lambda v$,~~$\lambda \in \mathbb R$&#10;&#10; \end{document}"/>
  <p:tag name="IGUANATEXSIZE" val="3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937.008"/>
  <p:tag name="LATEXADDIN" val="\documentclass{article}&#10;&#10;\usepackage{amsmath,amsfonts,amssymb,amsthm,booktabs,color,epsfig,graphicx,hyperref,url}&#10;\pagestyle{empty}&#10;\begin{document}&#10;\noindent&#10;$\Rightarrow \color{red} T_{\mathcal K}(f)(x)=\mu f(x)$,~~$f \in  L^2(\mathcal X;\mathbb P)$&#10;&#10; \end{document}"/>
  <p:tag name="IGUANATEXSIZE" val="3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1883"/>
  <p:tag name="ORIGINALWIDTH" val="959.9372"/>
  <p:tag name="LATEXADDIN" val="\documentclass{article}&#10;&#10;\usepackage{amsmath,amsfonts,amssymb,amsthm,booktabs,color,epsfig,graphicx,hyperref,url}&#10;\pagestyle{empty}&#10;\begin{document}&#10;\noindent&#10;{\color{blue}Mercer's Theorem}. Suppose that $\mathcal X$ is compact, the kernel function $\mathcal K$ is countiuous and positive semidefinite, and astisfies the &#10;{\bf Hilbert-Schmidt condition}. Then there exist a  sequence of eigenfunctions $(\phi_j)_{j=1}^\infty$ that form an orthonormal basis of $L^2(\mathcal X; \mathbb P)$, and non-negative eigenvalues $(\mu_j)^\infty_{j=1}$ such that &#10;\end{document}"/>
  <p:tag name="IGUANATEXSIZE" val="30"/>
  <p:tag name="IGUANATEXCURSOR" val="32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705.287"/>
  <p:tag name="LATEXADDIN" val="\documentclass{article}&#10;&#10;\usepackage{amsmath,amsfonts,amssymb,amsthm,booktabs,color,epsfig,graphicx,hyperref,url}&#10;\pagestyle{empty}&#10;\begin{document}&#10;\noindent&#10;$T_{\mathcal K}(\phi_j)=\mu_j\phi_j~~~\mbox{for~}j=1,2,\dots$\end{document}"/>
  <p:tag name="IGUANATEXSIZE" val="30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.955"/>
  <p:tag name="ORIGINALWIDTH" val="1483.315"/>
  <p:tag name="LATEXADDIN" val="\documentclass{article}&#10;&#10;\usepackage{amsmath,amsfonts,amssymb,amsthm,booktabs,color,epsfig,graphicx,hyperref,url}&#10;\pagestyle{empty}&#10;\begin{document}&#10;\noindent&#10;\[\mathcal K(x,y) = \sum^\infty_{j=1}\mu_j\phi_j(x)\phi_j(z),&#10;\]&#10;\end{document}"/>
  <p:tag name="IGUANATEXSIZE" val="30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616.423"/>
  <p:tag name="LATEXADDIN" val="\documentclass{article}&#10;&#10;\usepackage{amsmath,amsfonts,amssymb,amsthm,booktabs,color,epsfig,graphicx,hyperref,url}&#10;\pagestyle{empty}&#10;\begin{document}&#10;\noindent&#10;Moreover, the kernel function has the expansion \end{document}"/>
  <p:tag name="IGUANATEXSIZE" val="3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.83764"/>
  <p:tag name="ORIGINALWIDTH" val="960.9191"/>
  <p:tag name="LATEXADDIN" val="\documentclass{article}&#10;&#10;\usepackage{amsmath,amsfonts,amssymb,amsthm,booktabs,color,epsfig,graphicx,hyperref,url}&#10;\pagestyle{empty}&#10;\begin{document}&#10;\noindent&#10;where the convergence of the infinite series holds absolutely and uniformly.&#10;\end{document}"/>
  <p:tag name="IGUANATEXSIZE" val="30"/>
  <p:tag name="IGUANATEXCURSOR" val="2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.4378"/>
  <p:tag name="ORIGINALWIDTH" val="960.2645"/>
  <p:tag name="LATEXADDIN" val="\documentclass{article}&#10;&#10;\usepackage{amsmath,amsfonts,amssymb,amsthm,booktabs,color,epsfig,graphicx,hyperref,url}&#10;\pagestyle{empty}&#10;\begin{document}&#10;\noindent&#10;Feature mapping to a high dimensional space $\Phi: \mathcal X \mapsto \mathcal Z$, that is&#10;&#10;&#10; \end{document}"/>
  <p:tag name="IGUANATEXSIZE" val="3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3.652"/>
  <p:tag name="ORIGINALWIDTH" val="2140.982"/>
  <p:tag name="LATEXADDIN" val="\documentclass{article}&#10;&#10;\usepackage{amsmath,amsfonts,amssymb,amsthm,booktabs,color,epsfig,graphicx,hyperref,url}&#10;\pagestyle{empty}&#10;\begin{document}&#10;\begin{align*}&#10;\begin{array}{l}&#10;\langle f, g\rangle_{\mathbb V} = \langle g, f\rangle_{\mathbb V},\\[.2in]&#10;\langle f, f\rangle_{\mathbb V} \geq 0,\mbox{~with equality iff~}f=0\\[.2in]&#10;\langle f+\alpha g, h\rangle_{\mathbb V}&#10;=\langle f, h\rangle_{\mathbb V}+\alpha&#10;\langle g, h\rangle_{\mathbb V},&#10; \alpha \in \mathbb R&#10;\end{array}&#10;\end{align*}&#10;\end{document}"/>
  <p:tag name="IGUANATEXSIZE" val="24"/>
  <p:tag name="IGUANATEXCURSOR" val="44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1796.026"/>
  <p:tag name="LATEXADDIN" val="\documentclass{article}&#10;&#10;\usepackage{amsmath,amsfonts,amssymb,amsthm,booktabs,color,epsfig,graphicx,hyperref,url}&#10;\pagestyle{empty}&#10;\begin{document}&#10;\noindent&#10;\[&#10;x \mapsto \Phi(x)=(\phi_j(x))^\infty_{j=1} =: z \in \mathcal Z.&#10;\]&#10;&#10; \end{document}"/>
  <p:tag name="IGUANATEXSIZE" val="30"/>
  <p:tag name="IGUANATEXCURSOR" val="2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8879"/>
  <p:tag name="ORIGINALWIDTH" val="1624.297"/>
  <p:tag name="LATEXADDIN" val="\documentclass{article}&#10;&#10;\usepackage{amsmath,amsfonts,amssymb,amsthm,booktabs,color,epsfig,graphicx,hyperref,url}&#10;\pagestyle{empty}&#10;\begin{document}&#10;\noindent&#10;\[&#10;Z=\left(&#10;\begin{array}{c}&#10;z_1^\top\\[.2in]&#10;\vdots\\[.2in]&#10;z_n^\top&#10;\end{array}&#10;\right)&#10;=&#10;\left(&#10;\begin{array}{c}&#10;\Phi(x_1)^\top\\[.2in]&#10;\vdots\\[.2in]&#10;\Phi(x_n)^\top&#10;\end{array}&#10;\right)&#10;\]&#10; \end{document}"/>
  <p:tag name="IGUANATEXSIZE" val="30"/>
  <p:tag name="IGUANATEXCURSOR" val="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23.06"/>
  <p:tag name="LATEXADDIN" val="\documentclass{article}&#10;&#10;\usepackage{amsmath,amsfonts,amssymb,amsthm,booktabs,color,epsfig,graphicx,hyperref,url}&#10;\pagestyle{empty}&#10;\begin{document}&#10;\noindent&#10;{\color{blue}Example (feature mapping).} &#10;&#10;&#10; \end{document}"/>
  <p:tag name="IGUANATEXSIZE" val="3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9.2201"/>
  <p:tag name="LATEXADDIN" val="\documentclass{article}&#10;&#10;\usepackage{amsmath,amsfonts,amssymb,amsthm,booktabs,color,epsfig,graphicx,hyperref,url}&#10;\pagestyle{empty}&#10;\begin{document}&#10;\noindent&#10;$\Phi(x)$&#10; \end{document}"/>
  <p:tag name="IGUANATEXSIZE" val="3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133.4833"/>
  <p:tag name="LATEXADDIN" val="\documentclass{article}&#10;&#10;\usepackage{amsmath,amsfonts,amssymb,amsthm,booktabs,color,epsfig,graphicx,hyperref,url}&#10;\pagestyle{empty}&#10;\begin{document}&#10;\noindent&#10;$\mathbb R^3$&#10; \end{document}"/>
  <p:tag name="IGUANATEXSIZE" val="3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&#10;\usepackage{amsmath,amsfonts,amssymb,amsthm,booktabs,color,epsfig,graphicx,hyperref,url}&#10;\pagestyle{empty}&#10;\begin{document}&#10;\noindent&#10;$x$&#10; \end{document}"/>
  <p:tag name="IGUANATEXSIZE" val="3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132.7334"/>
  <p:tag name="LATEXADDIN" val="\documentclass{article}&#10;&#10;\usepackage{amsmath,amsfonts,amssymb,amsthm,booktabs,color,epsfig,graphicx,hyperref,url}&#10;\pagestyle{empty}&#10;\begin{document}&#10;\noindent&#10;$\mathbb R^2$&#10; \end{document}"/>
  <p:tag name="IGUANATEXSIZE" val="3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9232"/>
  <p:tag name="ORIGINALWIDTH" val="960.9191"/>
  <p:tag name="LATEXADDIN" val="\documentclass{article}&#10;&#10;\usepackage{amsmath,amsfonts,amssymb,amsthm,booktabs,color,epsfig,graphicx,hyperref,url}&#10;\pagestyle{empty}&#10;\begin{document}&#10;\noindent&#10;\[&#10;ZZ^\top=&#10;\left(&#10;\begin{array}{ccc}&#10;\Phi(x_1)^\top\Phi(x_1) &amp; \cdots &amp; \Phi(x_1)^\top\Phi(x_n)\\[.2in]&#10;\vdots &amp;\ddots &amp;\\[.2in]&#10;&amp; &amp; \Phi(x_n)^\top\Phi(x_n)&#10;\end{array}&#10;\right):={\bf K}&#10;\]&#10; \end{document}"/>
  <p:tag name="IGUANATEXSIZE" val="30"/>
  <p:tag name="IGUANATEXCURSOR" val="3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.62008"/>
  <p:tag name="ORIGINALWIDTH" val="960.5917"/>
  <p:tag name="LATEXADDIN" val="\documentclass{article}&#10;&#10;\usepackage{amsmath,amsfonts,amssymb,amsthm,booktabs,color,epsfig,graphicx,hyperref,url}&#10;\pagestyle{empty}&#10;\begin{document}&#10;\noindent&#10;By Mercer's theorem, take $\phi_i =\sqrt{\lambda_i}\tilde \phi_i$ such that $\mathcal K(x,u)=\sum^\infty_{j=1}\lambda_j\tilde\phi_j(x)\tilde \phi_j(u)$.&#10; \end{document}"/>
  <p:tag name="IGUANATEXSIZE" val="30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268.841"/>
  <p:tag name="LATEXADDIN" val="\documentclass{article}&#10;&#10;\usepackage{amsmath,amsfonts,amssymb,amsthm,booktabs,color,epsfig,graphicx,hyperref,url}&#10;\pagestyle{empty}&#10;\begin{document}&#10;\noindent&#10;{\color{blue}Example} (kernel PCA). &#10;&#10;&#10; \end{document}"/>
  <p:tag name="IGUANATEXSIZE" val="30"/>
  <p:tag name="IGUANATEXCURSOR" val="19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329.584"/>
  <p:tag name="LATEXADDIN" val="\documentclass{article}&#10;&#10;\usepackage{amsmath,amsfonts,amssymb,amsthm,booktabs,color,epsfig,graphicx,hyperref,url}&#10;\pagestyle{empty}&#10;\begin{document}&#10;\noindent&#10;1. Sequence space $\ell^2(\mathbb N)$:&#10;\end{document}"/>
  <p:tag name="IGUANATEXSIZE" val="30"/>
  <p:tag name="IGUANATEXCURSOR" val="1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6235"/>
  <p:tag name="ORIGINALWIDTH" val="959.2826"/>
  <p:tag name="LATEXADDIN" val="\documentclass{article}&#10;&#10;\usepackage{amsmath,amsfonts,amssymb,amsthm,booktabs,color,epsfig,graphicx,hyperref,url}&#10;\pagestyle{empty}&#10;\begin{document}&#10;\noindent&#10;\[&#10;\max_{u\in \mathcal Z} u^\top Z^\top \left(I_n-\frac{\bf 1_n \bf 1_n^\top}{n}\right) Zu\mbox{~subject to~}u^\top u=1.&#10;\]&#10; \end{document}"/>
  <p:tag name="IGUANATEXSIZE" val="30"/>
  <p:tag name="IGUANATEXCURSOR" val="2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12866"/>
  <p:tag name="ORIGINALWIDTH" val="960.2645"/>
  <p:tag name="LATEXADDIN" val="\documentclass{article}&#10;&#10;\usepackage{amsmath,amsfonts,amssymb,amsthm,booktabs,color,epsfig,graphicx,hyperref,url}&#10;\pagestyle{empty}&#10;\begin{document}&#10;\noindent&#10;The 1st principal component of Covariance matrix in feature space:&#10;&#10;&#10; \end{document}"/>
  <p:tag name="IGUANATEXSIZE" val="30"/>
  <p:tag name="IGUANATEXCURSOR" val="22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9536"/>
  <p:tag name="ORIGINALWIDTH" val="959.9372"/>
  <p:tag name="LATEXADDIN" val="\documentclass{article}&#10;&#10;\usepackage{amsmath,amsfonts,amssymb,amsthm,booktabs,color,epsfig,graphicx,hyperref,url}&#10;\pagestyle{empty}&#10;\begin{document}&#10;\noindent&#10;{\color{blue}Corollary}. Consider a kernel satisfying the conditions of Mercer's theorem with associated eigenfunctions $(\phi_j)^\infty_{j=1}$ and non-negative eigenvalues $(\mu_j)^\infty_{j=1}$. It induces the reproducing kernel Hilbert space &#10;\end{document}"/>
  <p:tag name="IGUANATEXSIZE" val="30"/>
  <p:tag name="IGUANATEXCURSOR" val="4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8783"/>
  <p:tag name="ORIGINALWIDTH" val="958.9554"/>
  <p:tag name="LATEXADDIN" val="\documentclass{article}&#10;&#10;\usepackage{amsmath,amsfonts,amssymb,amsthm,booktabs,color,epsfig,graphicx,hyperref,url}&#10;\pagestyle{empty}&#10;\begin{document}&#10;\noindent&#10;\[&#10;\mathbb H:=\left\{&#10;f=\sum^\infty_{j=1}\beta_j\phi_j \mid&#10;\mbox{~for some~} (\beta_j)^\infty_{j=1}&#10;\in \ell^2(\mathbb N)\mbox{~with~} \sum^\infty_{j=1}\frac{\beta^2_j}{\mu_j} &lt;\infty&#10;\right\},&#10;\]\end{document}"/>
  <p:tag name="IGUANATEXSIZE" val="3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.955"/>
  <p:tag name="ORIGINALWIDTH" val="1489.314"/>
  <p:tag name="LATEXADDIN" val="\documentclass{article}&#10;&#10;\usepackage{amsmath,amsfonts,amssymb,amsthm,booktabs,color,epsfig,graphicx,hyperref,url}&#10;\pagestyle{empty}&#10;\begin{document}&#10;\noindent&#10;\[&#10;\langle f, g \rangle_{\mathbb H}:=\sum^{\infty}_{j=1}&#10;\frac{\langle f, \phi_j\rangle \langle g, \phi_j\rangle}{\mu_j},&#10;\]&#10;\end{document}"/>
  <p:tag name="IGUANATEXSIZE" val="30"/>
  <p:tag name="IGUANATEXCURSOR" val="2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48.331"/>
  <p:tag name="LATEXADDIN" val="\documentclass{article}&#10;&#10;\usepackage{amsmath,amsfonts,amssymb,amsthm,booktabs,color,epsfig,graphicx,hyperref,url}&#10;\pagestyle{empty}&#10;\begin{document}&#10;\noindent&#10;along with inner product&#10;\end{document}"/>
  <p:tag name="IGUANATEXSIZE" val="3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.45685"/>
  <p:tag name="ORIGINALWIDTH" val="958.9554"/>
  <p:tag name="LATEXADDIN" val="\documentclass{article}&#10;&#10;\usepackage{amsmath,amsfonts,amssymb,amsthm,booktabs,color,epsfig,graphicx,hyperref,url}&#10;\pagestyle{empty}&#10;\begin{document}&#10;where $\langle \cdot,\cdot \rangle$ denotes the inner product in $L^2(\mathcal X; \mathbb P)$. &#10;\end{document}"/>
  <p:tag name="IGUANATEXSIZE" val="30"/>
  <p:tag name="IGUANATEXCURSOR" val="2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367"/>
  <p:tag name="ORIGINALWIDTH" val="959.6099"/>
  <p:tag name="LATEXADDIN" val="\documentclass{article}&#10;&#10;\usepackage{amsmath,amsfonts,amssymb,amsthm,booktabs,color,epsfig,graphicx,hyperref,url}&#10;\pagestyle{empty}&#10;\begin{document}&#10;\noindent&#10;{\color{blue}Example} (Gaussian kernel).&#10;Let $\mathcal{X}=[-1,1]$ abd $\mathcal K(x,z)=\exp(-\frac{-|x-z|^2}{2\sigma^2})$. We consider solutions &#10;to the integral equation&#10;&#10; \end{document}"/>
  <p:tag name="IGUANATEXSIZE" val="30"/>
  <p:tag name="IGUANATEXCURSOR" val="18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646.794"/>
  <p:tag name="LATEXADDIN" val="\documentclass{article}&#10;&#10;\usepackage{amsmath,amsfonts,amssymb,amsthm,booktabs,color,epsfig,graphicx,hyperref,url}&#10;\pagestyle{empty}&#10;\begin{document}&#10;\noindent&#10;\[&#10;\int^1_{-1} e^{-\frac{|x-z|^2}{2\sigma^2}}\phi_j(z)dz=\mu_j\phi_j(x)&#10;\]&#10;&#10; \end{document}"/>
  <p:tag name="IGUANATEXSIZE" val="30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.14772"/>
  <p:tag name="ORIGINALWIDTH" val="958.9554"/>
  <p:tag name="LATEXADDIN" val="\documentclass{article}&#10;&#10;\usepackage{amsmath,amsfonts,amssymb,amsthm,booktabs,color,epsfig,graphicx,hyperref,url}&#10;\pagestyle{empty}&#10;\begin{document}&#10;\noindent&#10;$\Rightarrow \mu_j\asymp \exp(-cj\log j)$ as $j\rightarrow \infty$ for some value $c$.  &#10; \end{document}"/>
  <p:tag name="IGUANATEXSIZE" val="3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605"/>
  <p:tag name="ORIGINALWIDTH" val="960.9191"/>
  <p:tag name="LATEXADDIN" val="\documentclass{article}&#10;&#10;\usepackage{amsmath,amsfonts,amssymb,amsthm,booktabs,color,epsfig,graphicx,hyperref,url}&#10;\pagestyle{empty}&#10;\begin{document}&#10;\[&#10;\ell^2(\mathbb N):=\left\{ (f_k)_{k=1}^\infty \mid \sum_{k=1}^\infty f_k^2 &lt; \infty\right\}\mbox{~(square-summable)}&#10;\]&#10;\end{document}"/>
  <p:tag name="IGUANATEXSIZE" val="30"/>
  <p:tag name="IGUANATEXCURSOR" val="18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.69347"/>
  <p:tag name="ORIGINALWIDTH" val="961.5736"/>
  <p:tag name="LATEXADDIN" val="\documentclass{article}&#10;&#10;\usepackage{amsmath,amsfonts,amssymb,amsthm,booktabs,color,epsfig,graphicx,hyperref,url}&#10;\pagestyle{empty}&#10;\begin{document}&#10;with the usual inner product $\langle f,g \rangle_{\ell^2(\mathbb N)}=\sum^\infty_{j=1}f_jg_j.$&#10;\end{document}"/>
  <p:tag name="IGUANATEXSIZE" val="30"/>
  <p:tag name="IGUANATEXCURSOR" val="24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99.325"/>
  <p:tag name="LATEXADDIN" val="\documentclass{article}&#10;&#10;\usepackage{amsmath,amsfonts,amssymb,amsthm,booktabs,color,epsfig,graphicx,hyperref,url}&#10;\pagestyle{empty}&#10;\begin{document}&#10;\noindent&#10;{\color{blue}Example of Hilbert space}.\end{document}"/>
  <p:tag name="IGUANATEXSIZE" val="30"/>
  <p:tag name="IGUANATEXCURSOR" val="19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109.861"/>
  <p:tag name="LATEXADDIN" val="\documentclass{article}&#10;&#10;\usepackage{amsmath,amsfonts,amssymb,amsthm,booktabs,color,epsfig,graphicx,hyperref,url}&#10;\pagestyle{empty}&#10;\begin{document}&#10;\noindent&#10;2. The space $L^2[0,1]$\end{document}"/>
  <p:tag name="IGUANATEXSIZE" val="30"/>
  <p:tag name="IGUANATEXCURSOR" val="16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.73055"/>
  <p:tag name="ORIGINALWIDTH" val="960.2645"/>
  <p:tag name="LATEXADDIN" val="\documentclass{article}&#10;&#10;\usepackage{amsmath,amsfonts,amssymb,amsthm,booktabs,color,epsfig,graphicx,hyperref,url}&#10;\pagestyle{empty}&#10;\begin{document}&#10;\[&#10;L^2[0,1]:=\left\{ f:[0,1]\mapsto \mathbb R \mid \|f\|^2_{L^2[0,1]}=\int^1_0 f^2(x)dx &lt; \infty\right\}\mbox{~(Lebesque-integrable)}&#10;\]&#10;\end{document}"/>
  <p:tag name="IGUANATEXSIZE" val="30"/>
  <p:tag name="IGUANATEXCURSOR" val="15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.0389"/>
  <p:tag name="ORIGINALWIDTH" val="960.5917"/>
  <p:tag name="LATEXADDIN" val="\documentclass{article}&#10;&#10;\usepackage{amsmath,amsfonts,amssymb,amsthm,booktabs,color,epsfig,graphicx,hyperref,url}&#10;\pagestyle{empty}&#10;\begin{document}&#10;with the usual inner product $\langle f,g \rangle_{L^2(0,1)}=\int^1_0f(x)g(x)dx.$&#10;\end{document}"/>
  <p:tag name="IGUANATEXSIZE" val="30"/>
  <p:tag name="IGUANATEXCURSOR" val="22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5156"/>
  <p:tag name="ORIGINALWIDTH" val="960.2645"/>
  <p:tag name="LATEXADDIN" val="\documentclass{article}&#10;&#10;\usepackage{amsmath,amsfonts,amssymb,amsthm,booktabs,color,epsfig,graphicx,hyperref,url}&#10;\pagestyle{empty}&#10;\begin{document}&#10;\noindent&#10;{\color{blue}Remark}. In a certain sense, the space $L^2[0,1]$ is equivalent to the sequence space $\ell^2(\mathbb N)$. In particular, let $(\phi_j)^\infty_{j=1}$ be any complete orthonormal basis of $L^2[0,1]$. Any function $f \in L^2[0,1]$ has the representation $f=\sum^\infty_{j=1}a_j\phi_j$, where $a_j:=\langle f, \phi_j \rangle$. Thus,&#10;\end{document}"/>
  <p:tag name="IGUANATEXSIZE" val="30"/>
  <p:tag name="IGUANATEXCURSOR" val="50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1712.786"/>
  <p:tag name="LATEXADDIN" val="\documentclass{article}&#10;&#10;\usepackage{amsmath,amsfonts,amssymb,amsthm,booktabs,color,epsfig,graphicx,hyperref,url}&#10;\pagestyle{empty}&#10;\begin{document}&#10; {\bf Banach space}\\&#10;(complete normed vector space)&#10;\end{document}"/>
  <p:tag name="IGUANATEXSIZE" val="30"/>
  <p:tag name="IGUANATEXCURSOR" val="16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.49307"/>
  <p:tag name="ORIGINALWIDTH" val="958.9554"/>
  <p:tag name="LATEXADDIN" val="\documentclass{article}&#10;&#10;\usepackage{amsmath,amsfonts,amssymb,amsthm,booktabs,color,epsfig,graphicx,hyperref,url}&#10;\pagestyle{empty}&#10;\begin{document}&#10;\[&#10;f \in L^2[0,1]\mbox{~~if and only if~~the sequence ~}a=(a_j)^\infty_{j=1} \in \ell^2(\mathbb N). &#10;\]&#10;\end{document}"/>
  <p:tag name="IGUANATEXSIZE" val="30"/>
  <p:tag name="IGUANATEXCURSOR" val="15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1321"/>
  <p:tag name="ORIGINALWIDTH" val="959.9372"/>
  <p:tag name="LATEXADDIN" val="\documentclass{article}&#10;&#10;\usepackage{amsmath,amsfonts,amssymb,amsthm,booktabs,color,epsfig,graphicx,hyperref,url}&#10;\pagestyle{empty}&#10;\begin{document}&#10;\noindent&#10;{\color{blue}Remark}. Both $\ell^2(\mathbb N)$ and $L^2[0,1]$ are {\bf separable} Hilbert spaces, for which there &#10;is a {\bf countable dense subset}. We can always &#10;find a collection of function $(\phi_j)^\infty_j$, &#10;orthonormal in such Hilbert spaces.&#10;&#10;&#10;\end{document}"/>
  <p:tag name="IGUANATEXSIZE" val="30"/>
  <p:tag name="IGUANATEXCURSOR" val="24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.56654"/>
  <p:tag name="ORIGINALWIDTH" val="960.2645"/>
  <p:tag name="LATEXADDIN" val="\documentclass{article}&#10;&#10;\usepackage{amsmath,amsfonts,amssymb,amsthm,booktabs,color,epsfig,graphicx,hyperref,url}&#10;\pagestyle{empty}&#10;\begin{document}&#10;\noindent&#10;{\color{blue}Remark}.~The space ${\mathbb R}^m$ can &#10;be regarded as a finite-dimensional subspace of $\ell^2(\mathbb N)$:&#10;\end{document}"/>
  <p:tag name="IGUANATEXSIZE" val="30"/>
  <p:tag name="IGUANATEXCURSOR" val="25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.41969"/>
  <p:tag name="ORIGINALWIDTH" val="960.5917"/>
  <p:tag name="LATEXADDIN" val="\documentclass{article}&#10;&#10;\usepackage{amsmath,amsfonts,amssymb,amsthm,booktabs,color,epsfig,graphicx,hyperref,url}&#10;\pagestyle{empty}&#10;\begin{document}&#10;\[&#10;\{f \in \ell^2(\mathbb N) \mid f_k=0\mbox{~~for all~}k\geq m+1\} \mbox{~~with the usual Euclidean inner product.}&#10;\]&#10;\end{document}"/>
  <p:tag name="IGUANATEXSIZE" val="30"/>
  <p:tag name="IGUANATEXCURSOR" val="26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48.181"/>
  <p:tag name="LATEXADDIN" val="\documentclass{article}&#10;&#10;\usepackage{amsmath,amsfonts,amssymb,amsthm,booktabs,color,epsfig,graphicx,hyperref,url}&#10;\pagestyle{empty}&#10;\begin{document}&#10;\noindent&#10;{\color{blue}Remark (Gaussian measure on Hilbert spaces)}. \end{document}"/>
  <p:tag name="IGUANATEXSIZE" val="30"/>
  <p:tag name="IGUANATEXCURSOR" val="21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916.76"/>
  <p:tag name="LATEXADDIN" val="\documentclass{article}&#10;&#10;\usepackage{amsmath,amsfonts,amssymb,amsthm,booktabs,color,epsfig,graphicx,hyperref,url}&#10;\pagestyle{empty}&#10;\begin{document}&#10;\[&#10;\mbox{Define a probability space}~ (\mathbb H, \mathcal B, \mathrm P)&#10;\]&#10; \end{document}"/>
  <p:tag name="IGUANATEXSIZE" val="30"/>
  <p:tag name="IGUANATEXCURSOR" val="18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11.961"/>
  <p:tag name="LATEXADDIN" val="\documentclass{article}&#10;&#10;\usepackage{amsmath,amsfonts,amssymb,amsthm,booktabs,color,epsfig,graphicx,hyperref,url}&#10;\pagestyle{empty}&#10;\begin{document}&#10;\[&#10;h \in \mathbb H&#10;\]&#10; \end{document}"/>
  <p:tag name="IGUANATEXSIZE" val="30"/>
  <p:tag name="IGUANATEXCURSOR" val="16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32.9208"/>
  <p:tag name="LATEXADDIN" val="\documentclass{article}&#10;&#10;\usepackage{amsmath,amsfonts,amssymb,amsthm,booktabs,color,epsfig,graphicx,hyperref,url}&#10;\pagestyle{empty}&#10;\begin{document}&#10;\[&#10;f:~~  \mathbb H \mapsto \mathbb R&#10;\]&#10; \end{document}"/>
  <p:tag name="IGUANATEXSIZE" val="30"/>
  <p:tag name="IGUANATEXCURSOR" val="15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.83764"/>
  <p:tag name="ORIGINALWIDTH" val="959.9372"/>
  <p:tag name="LATEXADDIN" val="\documentclass{article}&#10;&#10;\usepackage{amsmath,amsfonts,amssymb,amsthm,booktabs,color,epsfig,graphicx,hyperref,url}&#10;\pagestyle{empty}&#10;\begin{document}&#10;\[&#10;X_f:~~h \mapsto \langle f,h \rangle_{\mathbb H},\mbox{~~is a Gaussian with mean zero and variance ${\rm E}\langle h, f\rangle^2_{\mathbb H}=\langle \Sigma f, f\rangle_{\mathbb H}$ under ${\rm P}$}&#10;\]&#10; \end{document}"/>
  <p:tag name="IGUANATEXSIZE" val="30"/>
  <p:tag name="IGUANATEXCURSOR" val="15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.96543"/>
  <p:tag name="ORIGINALWIDTH" val="961.5736"/>
  <p:tag name="LATEXADDIN" val="\documentclass{article}&#10;&#10;\usepackage{amsmath,amsfonts,amssymb,amsthm,booktabs,color,epsfig,graphicx,hyperref,url}&#10;\pagestyle{empty}&#10;\begin{document}&#10;Assume that $\mathbb H$ is seperable. We have $(\Omega, \mathcal A, Q)$ such that &#10; \end{document}"/>
  <p:tag name="IGUANATEXSIZE" val="30"/>
  <p:tag name="IGUANATEXCURSOR" val="20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2102.737"/>
  <p:tag name="LATEXADDIN" val="\documentclass{article}&#10;&#10;\usepackage{amsmath,amsfonts,amssymb,amsthm,booktabs,color,epsfig,graphicx,hyperref,url}&#10;\pagestyle{empty}&#10;\begin{document}&#10;{\bf Hilbert space} $\mathbb H$\\&#10;(complete normed vector space\\&#10;equipped with an inner product $\langle\cdot,\cdot \rangle_{\mathbb H}$)&#10;\end{document}"/>
  <p:tag name="IGUANATEXSIZE" val="30"/>
  <p:tag name="IGUANATEXCURSOR" val="16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808.399"/>
  <p:tag name="LATEXADDIN" val="\documentclass{article}&#10;&#10;\usepackage{amsmath,amsfonts,amssymb,amsthm,booktabs,color,epsfig,graphicx,hyperref,url}&#10;\pagestyle{empty}&#10;\begin{document}&#10;\[&#10;\Omega \overset{T}{\longrightarrow }\mathbb H \overset{X_f}{\longrightarrow}\mathbb R&#10;\]&#10; \end{document}"/>
  <p:tag name="IGUANATEXSIZE" val="30"/>
  <p:tag name="IGUANATEXCURSOR" val="19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25732"/>
  <p:tag name="ORIGINALWIDTH" val="960.5917"/>
  <p:tag name="LATEXADDIN" val="\documentclass{article}&#10;&#10;\usepackage{amsmath,amsfonts,amssymb,amsthm,booktabs,color,epsfig,graphicx,hyperref,url}&#10;\pagestyle{empty}&#10;\begin{document}&#10;\[&#10;\omega \longrightarrow \sum^\infty_{i=1} \sqrt{\lambda_i}\xi_i\phi_i \longrightarrow \mathbb \langle f,\sum^\infty_{i=1} \sqrt{\lambda_i} \xi_i\phi_i  \rangle_{\mathbb H},\mbox{~where $\xi_i$ are iid $N(0,1)$~ and $\{\phi_i\}_{i=1}^\infty$ is an orthonormal basis}&#10;\]&#10; \end{document}"/>
  <p:tag name="IGUANATEXSIZE" val="30"/>
  <p:tag name="IGUANATEXCURSOR" val="29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34976"/>
  <p:tag name="ORIGINALWIDTH" val="959.6099"/>
  <p:tag name="LATEXADDIN" val="\documentclass{article}&#10;&#10;\usepackage{amsmath,amsfonts,amssymb,amsthm,booktabs,color,epsfig,graphicx,hyperref,url}&#10;\pagestyle{empty}&#10;\begin{document}&#10;\[&#10;\| \langle f,\sum^\infty_{i=1} \xi_i\phi_i  \rangle_{\mathbb H}\|^2=\sum^\infty_{i=1}\lambda_i&#10;\| \langle f, \phi_i  \rangle_{\mathbb H}\|^2\mbox{~~~(we require ``finite variance'').}&#10;\]&#10; \end{document}"/>
  <p:tag name="IGUANATEXSIZE" val="30"/>
  <p:tag name="IGUANATEXCURSOR" val="33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22197"/>
  <p:tag name="ORIGINALWIDTH" val="959.9372"/>
  <p:tag name="LATEXADDIN" val="\documentclass{article}&#10;&#10;\usepackage{amsmath,amsfonts,amssymb,amsthm,booktabs,color,epsfig,graphicx,hyperref,url}&#10;\pagestyle{empty}&#10;\begin{document}&#10;\noindent&#10;{\color{blue}Def}. A {\bf linear functional} on Hibert space &#10;$\mathbb H$ is a mapping\\ $L:\mathbb{H} \mapsto {\mathbb R}$ that is linear. That is, &#10;\end{document}"/>
  <p:tag name="IGUANATEXSIZE" val="30"/>
  <p:tag name="IGUANATEXCURSOR" val="18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.89291"/>
  <p:tag name="ORIGINALWIDTH" val="959.2826"/>
  <p:tag name="LATEXADDIN" val="\documentclass{article}&#10;&#10;\usepackage{amsmath,amsfonts,amssymb,amsthm,booktabs,color,epsfig,graphicx,hyperref,url}&#10;\pagestyle{empty}&#10;\begin{document}&#10;\[&#10;L(f+\alpha g)= L(f)+\alpha L(g)\mbox{~~for~~}f,g\in{\mathbb H}\mbox{~and~}\alpha \in \mathbb R.&#10;\]&#10;\end{document}"/>
  <p:tag name="IGUANATEXSIZE" val="30"/>
  <p:tag name="IGUANATEXCURSOR" val="24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02158"/>
  <p:tag name="ORIGINALWIDTH" val="959.9372"/>
  <p:tag name="LATEXADDIN" val="\documentclass{article}&#10;&#10;\usepackage{amsmath,amsfonts,amssymb,amsthm,booktabs,color,epsfig,graphicx,hyperref,url}&#10;\pagestyle{empty}&#10;\begin{document}&#10;\noindent&#10;{\color{blue}Def}. A linear functional on Hibert space&#10;is said to {\bf bounded} if\\&#10;there exists some $M&lt;\infty$ such that $|L(f)| \leq M\|f\|_{\mathbb H}$ for all $f \in \mathbb H$. &#10;\end{document}"/>
  <p:tag name="IGUANATEXSIZE" val="30"/>
  <p:tag name="IGUANATEXCURSOR" val="22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594.301"/>
  <p:tag name="LATEXADDIN" val="\documentclass{article}&#10;&#10;\usepackage{amsmath,amsfonts,amssymb,amsthm,booktabs,color,epsfig,graphicx,hyperref,url}&#10;\pagestyle{empty}&#10;\begin{document}&#10;\noindent&#10;{\color{blue}Def}.~{\bf Evaluation functional }\end{document}"/>
  <p:tag name="IGUANATEXSIZE" val="30"/>
  <p:tag name="IGUANATEXCURSOR" val="20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826.022"/>
  <p:tag name="LATEXADDIN" val="\documentclass{article}&#10;&#10;\usepackage{amsmath,amsfonts,amssymb,amsthm,booktabs,color,epsfig,graphicx,hyperref,url}&#10;\pagestyle{empty}&#10;\begin{document}&#10;\[&#10;\ell_x(f)=f(x),~\mbox{for given a value~}x.&#10;\]&#10;\end{document}"/>
  <p:tag name="IGUANATEXSIZE" val="30"/>
  <p:tag name="IGUANATEXCURSOR" val="15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.71071"/>
  <p:tag name="ORIGINALWIDTH" val="958.6281"/>
  <p:tag name="LATEXADDIN" val="\documentclass{article}&#10;&#10;\usepackage{amsmath,amsfonts,amssymb,amsthm,booktabs,color,epsfig,graphicx,hyperref,url}&#10;\pagestyle{empty}&#10;\begin{document}&#10;In statistical settings, $x$ is taken from a subset of $n$ points.&#10;\end{document}"/>
  <p:tag name="IGUANATEXSIZE" val="30"/>
  <p:tag name="IGUANATEXCURSOR" val="21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60.667"/>
  <p:tag name="LATEXADDIN" val="\documentclass{article}&#10;&#10;\usepackage{amsmath,amsfonts,amssymb,amsthm,booktabs,color,epsfig,graphicx,hyperref,url}&#10;\pagestyle{empty}&#10;\begin{document}&#10;\noindent&#10; Infinite dimension $\Rightarrow$ finite dimension $(n$ points).\\[.2in]&#10;\end{document}"/>
  <p:tag name="IGUANATEXSIZE" val="3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198"/>
  <p:tag name="ORIGINALWIDTH" val="2587.927"/>
  <p:tag name="LATEXADDIN" val="\documentclass{article}&#10;&#10;\usepackage{amsmath,amsfonts,amssymb,amsthm,booktabs,color,epsfig,graphicx,hyperref,url}&#10;\pagestyle{empty}&#10;\begin{document}&#10;\noindent&#10;{\color{blue}Def}. {\bf Cauchy sequence}:\\ &#10;a sequence  $\{f_k\}_{k=1}^{\infty}$ is {\bf Cauchy} if , for all $\varepsilon &gt;0$,\\ there exists some integer $N(\varepsilon)$ such that &#10;\end{document}"/>
  <p:tag name="IGUANATEXSIZE" val="30"/>
  <p:tag name="IGUANATEXCURSOR" val="25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7867"/>
  <p:tag name="ORIGINALWIDTH" val="959.6099"/>
  <p:tag name="LATEXADDIN" val="\documentclass{article}&#10;&#10;\usepackage{amsmath,amsfonts,amssymb,amsthm,booktabs,color,epsfig,graphicx,hyperref,url}&#10;\pagestyle{empty}&#10;\begin{document}&#10;{\color{red}&#10;\bf Question:}~&#10;\[&#10;|f(x)-g(x)|=|\ell_x(f)-\ell_x(g)|=|\ell_x(f-g)|,~\mbox{~for~}f,g\in L^2[0,1].&#10;\]&#10;\end{document}"/>
  <p:tag name="IGUANATEXSIZE" val="30"/>
  <p:tag name="IGUANATEXCURSOR" val="15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.6563"/>
  <p:tag name="ORIGINALWIDTH" val="959.2826"/>
  <p:tag name="LATEXADDIN" val="\documentclass{article}&#10;&#10;\usepackage{amsmath,amsfonts,amssymb,amsthm,booktabs,color,epsfig,graphicx,hyperref,url}&#10;\pagestyle{empty}&#10;\begin{document}\color{red}&#10;$f$ converges in the sense of $L^2[0,1]$ $\Rightarrow$&#10;$f$ point-wisely converges ?  &#10;\end{document}"/>
  <p:tag name="IGUANATEXSIZE" val="30"/>
  <p:tag name="IGUANATEXCURSOR" val="15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.63819"/>
  <p:tag name="ORIGINALWIDTH" val="960.2645"/>
  <p:tag name="LATEXADDIN" val="\documentclass{article}&#10;&#10;\usepackage{amsmath,amsfonts,amssymb,amsthm,booktabs,color,epsfig,graphicx,hyperref,url}&#10;\pagestyle{empty}&#10;\begin{document}\color{red}&#10;$f$ converges in the sense of $L^2[0,1]$ $\Rightarrow$&#10;$f$ point-wisely converges &#10;\end{document}"/>
  <p:tag name="IGUANATEXSIZE" val="30"/>
  <p:tag name="IGUANATEXCURSOR" val="15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04063"/>
  <p:tag name="ORIGINALWIDTH" val="959.2826"/>
  <p:tag name="LATEXADDIN" val="\documentclass{article}&#10;&#10;\usepackage{amsmath,amsfonts,amssymb,amsthm,booktabs,color,epsfig,graphicx,hyperref,url}&#10;\pagestyle{empty}&#10;\begin{document}&#10;\[&#10;|f(x)-g(x)|=|\ell_x(f)-\ell_x(g)|=|\ell_x(f-g)|\leq M\|f-g\|_{\mathbb H},&#10;\]&#10;implying that $\ell_x$ is a continuous functional.&#10;\end{document}"/>
  <p:tag name="IGUANATEXSIZE" val="30"/>
  <p:tag name="IGUANATEXCURSOR" val="24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.38346"/>
  <p:tag name="ORIGINALWIDTH" val="960.5917"/>
  <p:tag name="LATEXADDIN" val="\documentclass{article}&#10;&#10;\usepackage{amsmath,amsfonts,amssymb,amsthm,booktabs,color,epsfig,graphicx,hyperref,url}&#10;\pagestyle{empty}&#10;\begin{document}&#10;When the evaluation function $\ell_x(\cdot)$ is a bounded linear functional,&#10;\end{document}"/>
  <p:tag name="IGUANATEXSIZE" val="3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644.544"/>
  <p:tag name="LATEXADDIN" val="\documentclass{article}&#10;&#10;\usepackage{amsmath,amsfonts,amssymb,amsthm,booktabs,color,epsfig,graphicx,hyperref,url}&#10;\pagestyle{empty}&#10;\begin{document}&#10;\noindent&#10;bounded evaluation functional~ \end{document}"/>
  <p:tag name="IGUANATEXSIZE" val="3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3687"/>
  <p:tag name="ORIGINALWIDTH" val="959.6099"/>
  <p:tag name="LATEXADDIN" val="\documentclass{article}&#10;&#10;\usepackage{amsmath,amsfonts,amssymb,amsthm,booktabs,color,epsfig,graphicx,hyperref,url}&#10;\pagestyle{empty}&#10;\begin{document}&#10;\noindent&#10;{\color{blue}Def.}&#10;An {\bf RKHS} is a Hilbert space of real-valued functions on  $\mathcal X$\\ satisfying the property that, all the evluation functions\\ are bounded linear functionals.&#10;\end{document}"/>
  <p:tag name="IGUANATEXSIZE" val="30"/>
  <p:tag name="IGUANATEXCURSOR" val="3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34803"/>
  <p:tag name="ORIGINALWIDTH" val="961.2463"/>
  <p:tag name="LATEXADDIN" val="\documentclass{article}&#10;&#10;\usepackage{amsmath,amsfonts,amssymb,amsthm,booktabs,color,epsfig,graphicx,hyperref,url}&#10;\pagestyle{empty}&#10;\begin{document}&#10;\noindent&#10;{\color{blue}Remark.}&#10;{\bf{bounded linear functionals}} is the minimum ``smoothness'' requirement. &#10;\end{document}"/>
  <p:tag name="IGUANATEXSIZE" val="30"/>
  <p:tag name="IGUANATEXCURSOR" val="18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9536"/>
  <p:tag name="ORIGINALWIDTH" val="960.2645"/>
  <p:tag name="LATEXADDIN" val="\documentclass{article}&#10;&#10;\usepackage{amsmath,amsfonts,amssymb,amsthm,booktabs,color,epsfig,graphicx,hyperref,url}&#10;\pagestyle{empty}&#10;\begin{document}&#10;\noindent&#10;{\color{blue}Riesz Representation Theorem}. Let $L$ be a bounded linear functional on a Hilbert space. Then there exists a unique $g \in {\mathbb H}$ such that &#10;$L(f)=\langle f, g \rangle_{\mathbb H}$ for all $f\in \mathbb H$.&#10;\end{document}"/>
  <p:tag name="IGUANATEXSIZE" val="30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331.083"/>
  <p:tag name="LATEXADDIN" val="\documentclass{article}&#10;&#10;\usepackage{amsmath,amsfonts,amssymb,amsthm,booktabs,color,epsfig,graphicx,hyperref,url}&#10;\pagestyle{empty}&#10;\begin{document}&#10;\noindent&#10;{\color{blue} Remark}. We refer to $g$ as the representer of the functional $L$.&#10;\end{document}"/>
  <p:tag name="IGUANATEXSIZE" val="30"/>
  <p:tag name="IGUANATEXCURSOR" val="18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82.752"/>
  <p:tag name="LATEXADDIN" val="\documentclass{article}&#10;&#10;\usepackage{amsmath,amsfonts,amssymb,amsthm,booktabs,color,epsfig,graphicx,hyperref,url}&#10;\pagestyle{empty}&#10;\begin{document}&#10;$\|f_n-f_m\|_{\mathbb V} &lt; \varepsilon$~~for all $n,m \geq N(\varepsilon)$.&#10;\end{document}"/>
  <p:tag name="IGUANATEXSIZE" val="30"/>
  <p:tag name="IGUANATEXCURSOR" val="22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727.784"/>
  <p:tag name="LATEXADDIN" val="\documentclass{article}&#10;&#10;\usepackage{amsmath,amsfonts,amssymb,amsthm,booktabs,color,epsfig,graphicx,hyperref,url}&#10;\pagestyle{empty}&#10;\begin{document}&#10;\noindent&#10;Consider an evaluation function&#10; \end{document}"/>
  <p:tag name="IGUANATEXSIZE" val="30"/>
  <p:tag name="IGUANATEXCURSOR" val="17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826.022"/>
  <p:tag name="LATEXADDIN" val="\documentclass{article}&#10;&#10;\usepackage{amsmath,amsfonts,amssymb,amsthm,booktabs,color,epsfig,graphicx,hyperref,url}&#10;\pagestyle{empty}&#10;\begin{document}&#10;\[&#10;\ell_x(f)=f(x),~\mbox{for given a value~}x.&#10;\]&#10;\end{document}"/>
  <p:tag name="IGUANATEXSIZE" val="30"/>
  <p:tag name="IGUANATEXCURSOR" val="15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627"/>
  <p:tag name="ORIGINALWIDTH" val="960.9191"/>
  <p:tag name="LATEXADDIN" val="\documentclass{article}&#10;&#10;\usepackage{amsmath,amsfonts,amssymb,amsthm,booktabs,color,epsfig,graphicx,hyperref,url}&#10;\pagestyle{empty}&#10;\begin{document}\noindent By Riesz Representatoin, there exists a unique $g_x \in \mathbb H$ such that &#10;\[&#10;{\color{red}\langle f, g_x \rangle_{\mathbb H} = \ell_x(f) = f(x),~\mbox{for given a value~}x.}&#10;\]&#10;It implies that $g_x(y)$ can be repressed as a symmetric bivariate function of $(x,y)$.\\&#10;We have $g_x(y):={\bf K}(x,y)$.&#10;\end{document}"/>
  <p:tag name="IGUANATEXSIZE" val="30"/>
  <p:tag name="IGUANATEXCURSOR" val="33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328.084"/>
  <p:tag name="LATEXADDIN" val="\documentclass{article}&#10;&#10;\usepackage{amsmath,amsfonts,amssymb,amsthm,booktabs,color,epsfig,graphicx,hyperref,url}&#10;\pagestyle{empty}&#10;\begin{document}\noindent  $\Rightarrow $~~~\color{red} a kernel function !!!!&#10;\end{document}"/>
  <p:tag name="IGUANATEXSIZE" val="30"/>
  <p:tag name="IGUANATEXCURSOR" val="17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.47409"/>
  <p:tag name="ORIGINALWIDTH" val="959.6099"/>
  <p:tag name="LATEXADDIN" val="\documentclass{article}&#10;&#10;\usepackage{amsmath,amsfonts,amssymb,amsthm,booktabs,color,epsfig,graphicx,hyperref,url}&#10;\pagestyle{empty}&#10;\begin{document}&#10;\noindent&#10;{\color{blue} Remark}. {\bf kernel reproducing property}: &#10;$\langle f,{\mathcal K}(\cdot,x)\rangle_{\mathbb H}=f(x)~$for all~~$f\in \mathbb H$.&#10;\end{document}"/>
  <p:tag name="IGUANATEXSIZE" val="30"/>
  <p:tag name="IGUANATEXCURSOR" val="24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1136.108"/>
  <p:tag name="LATEXADDIN" val="\documentclass{article}&#10;&#10;\usepackage{amsmath,amsfonts,amssymb,amsthm,booktabs,color,epsfig,graphicx,hyperref,url}&#10;\pagestyle{empty}&#10;\begin{document}&#10;\noindent&#10;bounded\\&#10;evaluation functional~ \end{document}"/>
  <p:tag name="IGUANATEXSIZE" val="3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0.21"/>
  <p:tag name="LATEXADDIN" val="\documentclass{article}&#10;&#10;\usepackage{amsmath,amsfonts,amssymb,amsthm,booktabs,color,epsfig,graphicx,hyperref,url}&#10;\pagestyle{empty}&#10;\begin{document}&#10;\noindent&#10;kernel~ \end{document}"/>
  <p:tag name="IGUANATEXSIZE" val="3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137.608"/>
  <p:tag name="LATEXADDIN" val="\documentclass{article}&#10;&#10;\usepackage{amsmath,amsfonts,amssymb,amsthm,booktabs,color,epsfig,graphicx,hyperref,url}&#10;\pagestyle{empty}&#10;\begin{document}&#10;\noindent&#10;Riesz Representation \end{document}"/>
  <p:tag name="IGUANATEXSIZE" val="3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9137"/>
  <p:tag name="ORIGINALWIDTH" val="960.5917"/>
  <p:tag name="LATEXADDIN" val="\documentclass{article}&#10;&#10;\usepackage{amsmath,amsfonts,amssymb,amsthm,booktabs,color,epsfig,graphicx,hyperref,url}&#10;\pagestyle{empty}&#10;\begin{document}&#10;\noindent&#10;{\color{blue}Def}. A symmetric bivariate function &#10;$\mathcal K: \mathcal X \times \mathcal X \mapsto \mathbb R$ is {\bf positive semidefinite (PSD)} if for all integers $n\geq 1$ and elements $\{x_i\}^{n}_{i=1} \subset \mathcal X$, the $n \times n$ matrix with elements ${\bf K}_{ij} :=\mathcal (x_i,x_j)$ is positive semidefinite. &#10;&#10; \end{document}"/>
  <p:tag name="IGUANATEXSIZE" val="30"/>
  <p:tag name="IGUANATEXCURSOR" val="17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15"/>
  <p:tag name="ORIGINALWIDTH" val="961.2463"/>
  <p:tag name="LATEXADDIN" val="\documentclass{article}&#10;&#10;\usepackage{amsmath,amsfonts,amssymb,amsthm,booktabs,color,epsfig,graphicx,hyperref,url}&#10;\pagestyle{empty}&#10;\begin{document}&#10;\noindent&#10;{\color{blue}Example 1}. Linear kernels.&#10;\[&#10;{\mathcal X={\mathbb R}^d}\mbox{~~with~~}\mathcal{K}(x,x'):=\langle x, x'\rangle.&#10;\]&#10; \end{document}"/>
  <p:tag name="IGUANATEXSIZE" val="30"/>
  <p:tag name="IGUANATEXCURSOR" val="19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61.455"/>
  <p:tag name="LATEXADDIN" val="\documentclass{article}&#10;&#10;\usepackage{amsmath,amsfonts,amssymb,amsthm,booktabs,color,epsfig,graphicx,hyperref,url}&#10;\pagestyle{empty}&#10;\begin{document}&#10;{\color{blue}Def}. {\bf normed}:  equipped with a norm&#10;$\|\cdot\|_{\mathbb V}$&#10;\end{document}"/>
  <p:tag name="IGUANATEXSIZE" val="30"/>
  <p:tag name="IGUANATEXCURSOR" val="18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7876"/>
  <p:tag name="ORIGINALWIDTH" val="959.6099"/>
  <p:tag name="LATEXADDIN" val="\documentclass{article}&#10;&#10;\usepackage{amsmath,amsfonts,amssymb,amsthm,booktabs,color,epsfig,graphicx,hyperref,url}&#10;\pagestyle{empty}&#10;\begin{document}&#10;\noindent&#10;{\color{blue}Example 2}. Homogeneous polynomial kernels.&#10;\[&#10;{\mathcal X={\mathbb R}^d}\mbox{~~with~~}\mathcal{K}(x,x'):=(\langle x, x'\rangle)^m.&#10;\]&#10; \end{document}"/>
  <p:tag name="IGUANATEXSIZE" val="30"/>
  <p:tag name="IGUANATEXCURSOR" val="21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2254"/>
  <p:tag name="ORIGINALWIDTH" val="960.2645"/>
  <p:tag name="LATEXADDIN" val="\documentclass{article}&#10;&#10;\usepackage{amsmath,amsfonts,amssymb,amsthm,booktabs,color,epsfig,graphicx,hyperref,url}&#10;\pagestyle{empty}&#10;\begin{document}&#10;\noindent&#10;{\color{blue}Example 4}. Gaussian kernels.&#10;\[&#10;{\mathcal X={\mathbb R}^d}\mbox{~~with~~}\mathcal{K}(x,x'):=\exp\left(-\frac{1}{2\sigma^2}\|x-x'\|^2_2\right).&#10;\]&#10; \end{document}"/>
  <p:tag name="IGUANATEXSIZE" val="30"/>
  <p:tag name="IGUANATEXCURSOR" val="20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328"/>
  <p:tag name="ORIGINALWIDTH" val="958.9554"/>
  <p:tag name="LATEXADDIN" val="\documentclass{article}&#10;&#10;\usepackage{amsmath,amsfonts,amssymb,amsthm,booktabs,color,epsfig,graphicx,hyperref,url}&#10;\pagestyle{empty}&#10;\begin{document}&#10;\noindent&#10;{\color{blue}Example 3}. Inhomogeneous polynomial kernels.&#10;\[&#10;{\mathcal X={\mathbb R}^d}\mbox{~~with~~}\mathcal{K}(x,x'):=(1+\langle x, x'\rangle)^m.&#10;\]&#10; \end{document}"/>
  <p:tag name="IGUANATEXSIZE" val="30"/>
  <p:tag name="IGUANATEXCURSOR" val="21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22283"/>
  <p:tag name="ORIGINALWIDTH" val="959.6099"/>
  <p:tag name="LATEXADDIN" val="\documentclass{article}&#10;&#10;\usepackage{amsmath,amsfonts,amssymb,amsthm,booktabs,color,epsfig,graphicx,hyperref,url}&#10;\pagestyle{empty}&#10;\begin{document}&#10;\noindent&#10;{\color{blue}Example 5. Feature map in $\ell^2(\mathbb N)$}.&#10;\[&#10;\mbox{~any function~}\Phi \mapsto \ell^2(\mathbb N)&#10;\mbox{~with~}{\mathcal K}(x,z)=\langle \Phi(x),\Phi(z)\rangle_{\ell^2(\mathbb N)}~~~\mbox{~(Gram matrix)}.&#10;\]&#10; \end{document}"/>
  <p:tag name="IGUANATEXSIZE" val="3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.40331"/>
  <p:tag name="ORIGINALWIDTH" val="958.9554"/>
  <p:tag name="LATEXADDIN" val="\documentclass{article}&#10;&#10;\usepackage{amsmath,amsfonts,amssymb,amsthm,booktabs,color,epsfig,graphicx,hyperref,url}&#10;\pagestyle{empty}&#10;\begin{document}&#10;\noindent&#10;Consider the sinusoidal Fourier basis functions &#10;$\phi_j(x):= \sin(\frac{(2j-1)\pi x}{2})$ for all $j\in \mathbb N=\{1,2,\dots\}$. We have&#10;\end{document}"/>
  <p:tag name="IGUANATEXSIZE" val="30"/>
  <p:tag name="IGUANATEXCURSOR" val="24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9344"/>
  <p:tag name="ORIGINALWIDTH" val="961.5736"/>
  <p:tag name="LATEXADDIN" val="\documentclass{article}&#10;&#10;\usepackage{amsmath,amsfonts,amssymb,amsthm,booktabs,color,epsfig,graphicx,hyperref,url}&#10;\pagestyle{empty}&#10;\begin{document}&#10;\[&#10;\langle \phi_j,\phi_k\rangle_{L^2[0,1]}&#10;=\int^1_0 \phi_j(x)\phi_k(x)dx= \left\{ &#10;\begin{array}{cc}&#10;1&amp;\mbox{~if~}j=k,\\[.2in]&#10;0&amp;\mbox{~otherwise.}&#10;\end{array}&#10;\right.&#10;\]&#10;\end{document}"/>
  <p:tag name="IGUANATEXSIZE" val="30"/>
  <p:tag name="IGUANATEXCURSOR" val="2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45598"/>
  <p:tag name="ORIGINALWIDTH" val="959.2826"/>
  <p:tag name="LATEXADDIN" val="\documentclass{article}&#10;&#10;\usepackage{amsmath,amsfonts,amssymb,amsthm,booktabs,color,epsfig,graphicx,hyperref,url}&#10;\pagestyle{empty}&#10;\begin{document}&#10;Define $\Phi(x)=(\sqrt{\mu_1}\phi_1(x),\sqrt{\mu_2}\phi_1(x),\sqrt{\mu_3}\phi_3(x),\dots)$ and $\mathcal K(x,z)=\langle \Phi(x),\Phi(z)\rangle_{\ell^2(\mathbb N)}$&#10;&#10;\end{document}"/>
  <p:tag name="IGUANATEXSIZE" val="30"/>
  <p:tag name="IGUANATEXCURSOR" val="31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.67441"/>
  <p:tag name="ORIGINALWIDTH" val="960.5917"/>
  <p:tag name="LATEXADDIN" val="\documentclass{article}&#10;&#10;\usepackage{amsmath,amsfonts,amssymb,amsthm,booktabs,color,epsfig,graphicx,hyperref,url}&#10;\pagestyle{empty}&#10;\begin{document}\noindent&#10;given some sequence $(\mu_j)_{j=1}^\infty$ of non-negative weights for which $\sum^\infty_{j=1}\mu_j &lt; \infty$. &#10;&#10;\end{document}"/>
  <p:tag name="IGUANATEXSIZE" val="30"/>
  <p:tag name="IGUANATEXCURSOR" val="15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027.746"/>
  <p:tag name="LATEXADDIN" val="\documentclass{article}&#10;&#10;\usepackage{amsmath,amsfonts,amssymb,amsthm,booktabs,color,epsfig,graphicx,hyperref,url}&#10;\pagestyle{empty}&#10;\begin{document}&#10;\noindent&#10;{\color{blue}Constructing an RKHS from a kernel}&#10; \end{document}"/>
  <p:tag name="IGUANATEXSIZE" val="30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17.36"/>
  <p:tag name="LATEXADDIN" val="\documentclass{article}&#10;&#10;\usepackage{amsmath,amsfonts,amssymb,amsthm,booktabs,color,epsfig,graphicx,hyperref,url}&#10;\pagestyle{empty}&#10;\begin{document}&#10;\noindent&#10;{\bf Step 1}. Define a set \end{document}"/>
  <p:tag name="IGUANATEXSIZE" val="3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.34716"/>
  <p:tag name="ORIGINALWIDTH" val="959.2826"/>
  <p:tag name="LATEXADDIN" val="\documentclass{article}&#10;&#10;\usepackage{amsmath,amsfonts,amssymb,amsthm,booktabs,color,epsfig,graphicx,hyperref,url}&#10;\pagestyle{empty}&#10;\begin{document}&#10;\noindent&#10;{\color{blue}Def}. {\bf complete}: every Cauchy sequence $\{f_k\}_{k=1}^{\infty}$ in $\mathbb H \rightarrow f^* \in \mathbb H$  &#10;\end{document}"/>
  <p:tag name="IGUANATEXSIZE" val="30"/>
  <p:tag name="IGUANATEXCURSOR" val="19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40417"/>
  <p:tag name="ORIGINALWIDTH" val="959.2826"/>
  <p:tag name="LATEXADDIN" val="\documentclass{article}&#10;&#10;\usepackage{amsmath,amsfonts,amssymb,amsthm,booktabs,color,epsfig,graphicx,hyperref,url}&#10;\pagestyle{empty}&#10;\begin{document}&#10;\noindent&#10;$\mathbb H_*=\left\{f\mid f(\cdot)=\sum\limits^n_{j=1}\alpha_j \mathcal{K}(\cdot,x_j),\mbox{~for some~}n \in \mathbb{N},\{x_j\}^n_{j=1}\in\mathcal{X}, (\alpha_j)^n_{j=1}\in \mathbb{R}\right\}$&#10; \end{document}"/>
  <p:tag name="IGUANATEXSIZE" val="3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.71071"/>
  <p:tag name="ORIGINALWIDTH" val="960.2645"/>
  <p:tag name="LATEXADDIN" val="\documentclass{article}&#10;&#10;\usepackage{amsmath,amsfonts,amssymb,amsthm,booktabs,color,epsfig,graphicx,hyperref,url}&#10;\pagestyle{empty}&#10;\begin{document}&#10;\noindent&#10;It can be shown that $\mathbb H_*$ forms inner product &#10;vector space.&#10; \end{document}"/>
  <p:tag name="IGUANATEXSIZE" val="30"/>
  <p:tag name="IGUANATEXCURSOR" val="2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4819"/>
  <p:tag name="ORIGINALWIDTH" val="958.9554"/>
  <p:tag name="LATEXADDIN" val="\documentclass{article}&#10;&#10;\usepackage{amsmath,amsfonts,amssymb,amsthm,booktabs,color,epsfig,graphicx,hyperref,url}&#10;\pagestyle{empty}&#10;\begin{document}&#10;\noindent&#10;with inner product &#10;$&#10;\langle f,f' \rangle_{\mathbb H_*}:=\sum^{n}_{j=1}\sum^{n'}_{k=1} \alpha_j\alpha'_j \mathcal{K}(x_j,x'_k).&#10;$&#10; \end{document}"/>
  <p:tag name="IGUANATEXSIZE" val="30"/>
  <p:tag name="IGUANATEXCURSOR" val="2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.41969"/>
  <p:tag name="ORIGINALWIDTH" val="960.2645"/>
  <p:tag name="LATEXADDIN" val="\documentclass{article}&#10;&#10;\usepackage{amsmath,amsfonts,amssymb,amsthm,booktabs,color,epsfig,graphicx,hyperref,url}&#10;\pagestyle{empty}&#10;\begin{document}&#10;\noindent&#10;{\bf Step 2}. Define the pointwise limit function $f(x)=\lim_{n\rightarrow \infty}f_n(x)$  and  \end{document}"/>
  <p:tag name="IGUANATEXSIZE" val="3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91.039"/>
  <p:tag name="LATEXADDIN" val="\documentclass{article}&#10;&#10;\usepackage{amsmath,amsfonts,amssymb,amsthm,booktabs,color,epsfig,graphicx,hyperref,url}&#10;\pagestyle{empty}&#10;\begin{document}&#10;\noindent&#10;$\mathbb H_*= {\rm closure}(\mathbb H)\mbox{~~~(completion)}$&#10; \end{document}"/>
  <p:tag name="IGUANATEXSIZE" val="3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.98362"/>
  <p:tag name="ORIGINALWIDTH" val="958.6281"/>
  <p:tag name="LATEXADDIN" val="\documentclass{article}&#10;&#10;\usepackage{amsmath,amsfonts,amssymb,amsthm,booktabs,color,epsfig,graphicx,hyperref,url}&#10;\pagestyle{empty}&#10;\begin{document}&#10;\noindent&#10;with the norm of the limit function&#10;$&#10;\|f\|_{\mathbb H}:=\lim_{n\rightarrow \infty} \|f\|_{\mathbb H_*}.&#10;$&#10; \end{document}"/>
  <p:tag name="IGUANATEXSIZE" val="30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8464"/>
  <p:tag name="ORIGINALWIDTH" val="960.2645"/>
  <p:tag name="LATEXADDIN" val="\documentclass{article}&#10;&#10;\usepackage{amsmath,amsfonts,amssymb,amsthm,booktabs,color,epsfig,graphicx,hyperref,url}&#10;\pagestyle{empty}&#10;\begin{document}&#10;\noindent&#10;{\color{blue}Theorem}. Given any Hilbert space ${\mathbb H}$ in which the evaluation functionals are all bounded, &#10;there is a unique PSD kernel $\mathcal K$ that satisfies &#10;the {\color{blue}reproducing property}&#10;\end{document}"/>
  <p:tag name="IGUANATEXSIZE" val="30"/>
  <p:tag name="IGUANATEXCURSOR" val="3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9536"/>
  <p:tag name="ORIGINALWIDTH" val="959.6099"/>
  <p:tag name="LATEXADDIN" val="\documentclass{article}&#10;&#10;\usepackage{amsmath,amsfonts,amssymb,amsthm,booktabs,color,epsfig,graphicx,hyperref,url}&#10;\pagestyle{empty}&#10;\begin{document}&#10;\noindent&#10;{\color{blue}Theorem}. Given any positive semidefinite kernel function $\mathcal K$, there is a unique Hilbert space $\mathbb H$ in which the kernel satisfies the {\color{blue} reproducing property}. It is known as the {\color{blue} reproducing kernel Hilbert space associated with $\mathcal K$}\end{document}"/>
  <p:tag name="IGUANATEXSIZE" val="30"/>
  <p:tag name="IGUANATEXCURSOR" val="4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93181"/>
  <p:tag name="ORIGINALWIDTH" val="959.6099"/>
  <p:tag name="LATEXADDIN" val="\documentclass{article}&#10;&#10;\usepackage{amsmath,amsfonts,amssymb,amsthm,booktabs,color,epsfig,graphicx,hyperref,url}&#10;\pagestyle{empty}&#10;\begin{document}&#10;\noindent&#10;{\color{blue}Example of an RKHS} (linear functions on $\mathbb R$).&#10;\[&#10;\mbox{~any function~}\Phi \mapsto \ell^2(\mathbb N)&#10;\mbox{~with~}{\mathcal K}(x,z)=\langle \Phi(x),\Phi(z)\rangle_{\ell^2(\mathbb N)}~~~\mbox{~(Gram matrix)}.&#10;\]&#10; \end{document}"/>
  <p:tag name="IGUANATEXSIZE" val="30"/>
  <p:tag name="IGUANATEXCURSOR" val="18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7.5363"/>
  <p:tag name="ORIGINALWIDTH" val="959.2826"/>
  <p:tag name="LATEXADDIN" val="\documentclass{article}&#10;&#10;\usepackage{amsmath,amsfonts,amssymb,amsthm,booktabs,color,epsfig,graphicx,hyperref,url}&#10;\pagestyle{empty}&#10;\begin{document}&#10;\noindent&#10;{\color{blue}Example of a non-RKHS} (The space $L^2[0,1]$).\\[.2in]&#10;Consider functions $f_n(x)=x^n$ for $n=1,2,\dots$ Since $\int^1_0 f_n^2(x)dx=\frac{1}{2n+1}$, &#10;\[&#10;\|f_n\|_{L^2[0,1]}\rightarrow0\mbox{~but~}f_n(1)=1\mbox{~for all~}n=1,2,\dots&#10;\]&#10; \end{document}"/>
  <p:tag name="IGUANATEXSIZE" val="30"/>
  <p:tag name="IGUANATEXCURSOR" val="27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480.69"/>
  <p:tag name="LATEXADDIN" val="\documentclass{article}&#10;&#10;\usepackage{amsmath,amsfonts,amssymb,amsthm,booktabs,color,epsfig,graphicx,hyperref,url}&#10;\pagestyle{empty}&#10;\begin{document}&#10;{\color{blue}Def}. An {\bf inner product} on a vector space $\mathbb V$:&#10;\end{document}"/>
  <p:tag name="IGUANATEXSIZE" val="30"/>
  <p:tag name="IGUANATEXCURSOR" val="17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.2211"/>
  <p:tag name="ORIGINALWIDTH" val="960.5917"/>
  <p:tag name="LATEXADDIN" val="\documentclass{article}&#10;&#10;\usepackage{amsmath,amsfonts,amssymb,amsthm,booktabs,color,epsfig,graphicx,hyperref,url}&#10;\pagestyle{empty}&#10;\begin{document}&#10;\noindent&#10;It implies that $f_n \rightarrow f_* :=0$ in $\mathbb H$ &#10;but fails in the Cauchy-Schwarz inequality: &#10;$|f_n(x)-f^*(x)|=|\langle \mathcal{K}(\cdot,x), f_n-f^*\rangle| \leq \|\mathcal K(\cdot,x)\|_{\mathbb H}\|f_n-f^*\|_{\mathbb H}$ for &#10;any $x\in \mathcal X$.&#10; \end{document}"/>
  <p:tag name="IGUANATEXSIZE" val="30"/>
  <p:tag name="IGUANATEXCURSOR" val="3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0061"/>
  <p:tag name="ORIGINALWIDTH" val="960.2645"/>
  <p:tag name="LATEXADDIN" val="\documentclass{article}&#10;&#10;\usepackage{amsmath,amsfonts,amssymb,amsthm,booktabs,color,epsfig,graphicx,hyperref,url}&#10;\pagestyle{empty}&#10;\begin{document}&#10;\noindent&#10;{\color{blue}Def.} Let $\mathbb H$ be an arbitrary &#10;real separable Hilbert space. A probability measure &#10;$P_{\mathbb H}$ defined on $\mathbb H$ is said to be &#10;{\bf Gaussian}, if the distribution of $\langle f,h\rangle_{\mathbb H}$ is a one-dimensional normal for any $f\in \mathbb H$, where $h$ denotes the random element having the probability measure $P_{\mathbb H}$.  &#10; \end{document}"/>
  <p:tag name="IGUANATEXSIZE" val="30"/>
  <p:tag name="IGUANATEXCURSOR" val="5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.2211"/>
  <p:tag name="ORIGINALWIDTH" val="958.9554"/>
  <p:tag name="LATEXADDIN" val="\documentclass{article}&#10;&#10;\usepackage{amsmath,amsfonts,amssymb,amsthm,booktabs,color,epsfig,graphicx,hyperref,url}&#10;\pagestyle{empty}&#10;\begin{document}&#10;\noindent&#10;{\color{blue} Remark.} These Gaussian measures do not &#10;live in the underlying RKHS $\mathbb H$, but rather in a larger Banach space ( a complete normed vector space). &#10; \end{document}"/>
  <p:tag name="IGUANATEXSIZE" val="3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8308"/>
  <p:tag name="ORIGINALWIDTH" val="960.2645"/>
  <p:tag name="LATEXADDIN" val="\documentclass{article}&#10;&#10;\usepackage{amsmath,amsfonts,amssymb,amsthm,booktabs,color,epsfig,graphicx,hyperref,url}&#10;\pagestyle{empty}&#10;\begin{document}&#10;\begin{itemize}&#10;\item For any $m$ and any $\{f_1,\dots,f_m \in&#10;\mathbb H\}$, the {\bf joint distriubtion} of $\langle f_1,h\rangle_{\mathbb H},\dots,\langle f_m,h\rangle_{\mathbb H}$ is normal.&#10;\item &#10;Assume that { ${\rm E}\langle h,h\rangle_{\mathbb H}&lt;\infty$}. There exists the {\bf mean} $\mu \in \mathbb H$, and the {\bf covariance operator} $\Sigma$ such that &#10;\[&#10;\langle \mu,f \rangle_{\mathbb H}=&#10;{\rm E}\langle h,f \rangle_{\mathbb H}&#10;\mbox{~and~} \langle \Sigma f,g \rangle_{\mathbb H}={\rm E}\left[\langle h-\mu, f\rangle_{\mathbb H}\langle h-\mu, g\rangle_{\mathbb H}&#10;\right]&#10;\]&#10;\item&#10;The covarinace operator $\Sigma$ is of {\bf trace type} &#10;with ${\rm trace}(\Sigma)={\rm E}\langle h-\mu\rangle^2_{\mathbb H}$.&#10;\end{itemize}&#10; \end{document}"/>
  <p:tag name="IGUANATEXSIZE" val="30"/>
  <p:tag name="IGUANATEXCURSOR" val="87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5.0639"/>
  <p:tag name="ORIGINALWIDTH" val="959.6099"/>
  <p:tag name="LATEXADDIN" val="\documentclass{article}&#10;&#10;\usepackage{amsmath,amsfonts,amssymb,amsthm,booktabs,color,epsfig,graphicx,hyperref,url}&#10;\pagestyle{empty}&#10;\begin{document}&#10;\noindent&#10;{\color{blue}Theorem. (Grenander, 1950)} Assume that &#10;${\rm P}_{1,\mathbb H}$ and ${\rm P}_{2,\mathbb H}$ &#10;are two equivalent Gaussian measures on $\mathbb H$ with &#10;means $\mu_1$ and $\mu_2$ and a common nonsingular &#10;covariance operator $\Sigma$ of trace type. Let $L_{2,1} = \log(d{\rm P}_{2,\mathbb H}/d{\rm P}_{1,\mathbb H} )$ and $h$ be an element in $\mathbb H$. Let &#10;$\mu_{ave}=\frac{\mu_1+\mu_2}{2}$ and $\mu_{dif}=\mu_1-\mu_2$. A necessary and sufficient condition for the log-likelihood ratio $L_{2,1}$ being linaer is that &#10;$\mu_{dif} \in {\rm Range}(\Sigma^{1/2})$. The log-likelihood ratio is then given by &#10;&#10;&#10;&#10; \end{document}"/>
  <p:tag name="IGUANATEXSIZE" val="30"/>
  <p:tag name="IGUANATEXCURSOR" val="5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1678.29"/>
  <p:tag name="LATEXADDIN" val="\documentclass{article}&#10;&#10;\usepackage{amsmath,amsfonts,amssymb,amsthm,booktabs,color,epsfig,graphicx,hyperref,url}&#10;\pagestyle{empty}&#10;\begin{document}&#10;\noindent&#10;\[&#10;L_{2,1}(h)=\langle h-\mu_{ave}, \Sigma^{-1}\mu_{dif}\rangle_{\mathbb H}&#10;\]&#10; \end{document}"/>
  <p:tag name="IGUANATEXSIZE" val="3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56827"/>
  <p:tag name="ORIGINALWIDTH" val="959.9372"/>
  <p:tag name="LATEXADDIN" val="\documentclass{article}&#10;&#10;\usepackage{amsmath,amsfonts,amssymb,amsthm,booktabs,color,epsfig,graphicx,hyperref,url}&#10;\pagestyle{empty}&#10;\begin{document}&#10;\noindent&#10;{\color{blue}Remark.} Notice that $\langle h-\mu_{ave}, \Sigma^{-1}\mu_{dif}\rangle_{\mathbb H}$ exists a.s. for $h$ from &#10;the Gaussian measure with $\mu_{ave}$ and covariance $\Sigma$. Let $\lambda_i$ and $e_i$ be the eigenvalues&#10;and eigenvectors of $\Sigma$, respectively. Then&#10; \end{document}"/>
  <p:tag name="IGUANATEXSIZE" val="30"/>
  <p:tag name="IGUANATEXCURSOR" val="4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.1848"/>
  <p:tag name="ORIGINALWIDTH" val="959.9372"/>
  <p:tag name="LATEXADDIN" val="\documentclass{article}&#10;&#10;\usepackage{amsmath,amsfonts,amssymb,amsthm,booktabs,color,epsfig,graphicx,hyperref,url}&#10;\pagestyle{empty}&#10;\begin{document}&#10;\noindent&#10;As $\langle h-\mu_{ave},e_i \rangle_{\mathbb H}$ &#10;are independent normal random variables with mean zero &#10;and variance $&#10;\langle h-\mu_{ave},e_i \rangle^2_{\mathbb H}=\lambda_i$, then &#10; \end{document}"/>
  <p:tag name="IGUANATEXSIZE" val="30"/>
  <p:tag name="IGUANATEXCURSOR" val="3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07685"/>
  <p:tag name="ORIGINALWIDTH" val="960.2645"/>
  <p:tag name="LATEXADDIN" val="\documentclass{article}&#10;&#10;\usepackage{amsmath,amsfonts,amssymb,amsthm,booktabs,color,epsfig,graphicx,hyperref,url}&#10;\pagestyle{empty}&#10;\begin{document}&#10;\noindent&#10;\[\langle h-\mu_{ave}, \Sigma^{-1}\mu_{dif}\rangle_{\mathbb H}=\sum_{i}&#10;\langle h-\mu_{ave},e_i \rangle_{\mathbb H}&#10;\langle \mu_{dif},e_i \rangle_{\mathbb H}/\lambda_i&#10;\]&#10;&#10; \end{document}"/>
  <p:tag name="IGUANATEXSIZE" val="30"/>
  <p:tag name="IGUANATEXCURSOR" val="3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861"/>
  <p:tag name="ORIGINALWIDTH" val="960.9191"/>
  <p:tag name="LATEXADDIN" val="\documentclass{article}&#10;&#10;\usepackage{amsmath,amsfonts,amssymb,amsthm,booktabs,color,epsfig,graphicx,hyperref,url}&#10;\pagestyle{empty}&#10;\begin{document}&#10;\noindent&#10;\[\langle h-\mu_{ave}, \Sigma^{-1}\mu_{dif}\rangle_{\mathbb H}=\sum_{i}&#10;\left(\frac{\langle h-\mu_{ave},e_i \rangle_{\mathbb H}&#10;\langle \mu_{dif},e_i \rangle_{\mathbb H}&#10;}{\lambda_i}\right)^2=&#10;\sum_i \frac{\langle \mu_{dif},e_i \rangle^2_{\mathbb H}}{\lambda_i }&lt; \infty,&#10;\]&#10; as $\mu_{dif}\in {\rm Range}(\Sigma^{1/2})$. &#10; \end{document}"/>
  <p:tag name="IGUANATEXSIZE" val="30"/>
  <p:tag name="IGUANATEXCURSOR" val="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51.031"/>
  <p:tag name="LATEXADDIN" val="\documentclass{article}&#10;&#10;\usepackage{amsmath,amsfonts,amssymb,amsthm,booktabs,color,epsfig,graphicx,hyperref,url}&#10;\pagestyle{empty}&#10;\begin{document}&#10;1. a mapping $\langle \cdot,\cdot\rangle_{\mathbb V}$: &#10;${\mathbb V} \times {\mathbb V} \mapsto {\mathbb R}$&#10;\end{document}"/>
  <p:tag name="IGUANATEXSIZE" val="30"/>
  <p:tag name="IGUANATEXCURSOR" val="15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13039"/>
  <p:tag name="ORIGINALWIDTH" val="960.2645"/>
  <p:tag name="LATEXADDIN" val="\documentclass{article}&#10;&#10;\usepackage{amsmath,amsfonts,amssymb,amsthm,booktabs,color,epsfig,graphicx,hyperref,url}&#10;\pagestyle{empty}&#10;\begin{document}&#10;\noindent&#10;Thus $\langle h-\mu_{ave}, \Sigma^{-1}\mu_{dif} \rangle)_{\mathbb H}$ exists a.s. (For independent &#10;random variables $X_i$ having zero mean, $\sum_i X_i$ \&#10;converges a.s. if and only if $\sum_i {\rm var} X_i &lt; \infty$.)&#10; \end{document}"/>
  <p:tag name="IGUANATEXSIZE" val="3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1503"/>
  <p:tag name="ORIGINALWIDTH" val="958.9554"/>
  <p:tag name="LATEXADDIN" val="\documentclass{article}&#10;&#10;\usepackage{amsmath,amsfonts,amssymb,amsthm,booktabs,color,epsfig,graphicx,hyperref,url}&#10;\pagestyle{empty}&#10;\begin{document}&#10;\noindent&#10;{\color{blue}Def}.~Let $\mathbb P$ be a non-negative measure &#10;over a compact metric space $\mathbb X$. &#10;Let $L^2(\mathcal X; \mathbb P)\\ \mbox{~~with~~} \|f\|^2_{L^2(\mathcal X; \mathbb P)} = \int_{\mathcal X}f^2(x)d\mathbb P(x)$ \end{document}"/>
  <p:tag name="IGUANATEXSIZE" val="30"/>
  <p:tag name="IGUANATEXCURSOR" val="17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3.9361"/>
  <p:tag name="ORIGINALWIDTH" val="959.6099"/>
  <p:tag name="LATEXADDIN" val="\documentclass{article}&#10;&#10;\usepackage{amsmath,amsfonts,amssymb,amsthm,booktabs,color,epsfig,graphicx,hyperref,url}&#10;\pagestyle{empty}&#10;\begin{document}&#10;\noindent&#10;{\color{blue}Def}. Hilbert-Schmidt operator.&#10;\[&#10;T_{\mathcal K}(f)(x):=\int_{\mathcal X}\mathcal K(x,z)f(z)d\mathbb P(z),&#10;\]&#10;which satisfies $\int_{\mathcal X \times \mathcal X}\mathcal K(x,z)f(z)d\mathbb P(x) d\mathbb P(z)&lt;\infty$ (Hilbert-Schmidt condition).&#10; \end{document}"/>
  <p:tag name="IGUANATEXSIZE" val="30"/>
  <p:tag name="IGUANATEXCURSOR" val="20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.51126"/>
  <p:tag name="ORIGINALWIDTH" val="960.5917"/>
  <p:tag name="LATEXADDIN" val="\documentclass{article}&#10;&#10;\usepackage{amsmath,amsfonts,amssymb,amsthm,booktabs,color,epsfig,graphicx,hyperref,url}&#10;\pagestyle{empty}&#10;\begin{document}&#10;\noindent&#10;Note that $T_{\mathcal K}$ is a bounded linear operator on &#10;$L^2(\mathcal X)$. &#10; \end{document}"/>
  <p:tag name="IGUANATEXSIZE" val="3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248.594"/>
  <p:tag name="LATEXADDIN" val="\documentclass{article}&#10;&#10;\usepackage{amsmath,amsfonts,amssymb,amsthm,booktabs,color,epsfig,graphicx,hyperref,url}&#10;\pagestyle{empty}&#10;\begin{document}&#10;\noindent&#10;\bf Egen-decomposition&#10; \end{document}"/>
  <p:tag name="IGUANATEXSIZE" val="3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101.612"/>
  <p:tag name="LATEXADDIN" val="\documentclass{article}&#10;&#10;\usepackage{amsmath,amsfonts,amssymb,amsthm,booktabs,color,epsfig,graphicx,hyperref,url}&#10;\pagestyle{empty}&#10;\begin{document}&#10;\noindent&#10;\bf Mercer's theorem&#10; \end{document}"/>
  <p:tag name="IGUANATEXSIZE" val="3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53.9557"/>
  <p:tag name="LATEXADDIN" val="\documentclass{article}&#10;&#10;\usepackage{amsmath,amsfonts,amssymb,amsthm,booktabs,color,epsfig,graphicx,hyperref,url}&#10;\pagestyle{empty}&#10;\begin{document}&#10;\noindent&#10;$v \in {\mathbb R}^d$&#10;&#10; \end{document}"/>
  <p:tag name="IGUANATEXSIZE" val="3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48.6314"/>
  <p:tag name="LATEXADDIN" val="\documentclass{article}&#10;&#10;\usepackage{amsmath,amsfonts,amssymb,amsthm,booktabs,color,epsfig,graphicx,hyperref,url}&#10;\pagestyle{empty}&#10;\begin{document}&#10;\noindent&#10;$\mathcal X:=\{1,2,\dots,n\}$&#10;&#10; \end{document}"/>
  <p:tag name="IGUANATEXSIZE" val="3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37.12"/>
  <p:tag name="LATEXADDIN" val="\documentclass{article}&#10;&#10;\usepackage{amsmath,amsfonts,amssymb,amsthm,booktabs,color,epsfig,graphicx,hyperref,url}&#10;\pagestyle{empty}&#10;\begin{document}&#10;\noindent&#10;$\mathbb P(\{j\})=1$ for all $j$&#10;&#10; \end{document}"/>
  <p:tag name="IGUANATEXSIZE" val="3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560.18"/>
  <p:tag name="LATEXADDIN" val="\documentclass{article}&#10;&#10;\usepackage{amsmath,amsfonts,amssymb,amsthm,booktabs,color,epsfig,graphicx,hyperref,url}&#10;\pagestyle{empty}&#10;\begin{document}&#10;\noindent&#10;\[&#10;f: \mathcal{X} \mapsto \mathbb R&#10;\]&#10; \end{document}"/>
  <p:tag name="IGUANATEXSIZE" val="3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7222</TotalTime>
  <Words>96</Words>
  <Application>Microsoft Office PowerPoint</Application>
  <PresentationFormat>寬螢幕</PresentationFormat>
  <Paragraphs>30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8" baseType="lpstr">
      <vt:lpstr>新細明體</vt:lpstr>
      <vt:lpstr>Arial</vt:lpstr>
      <vt:lpstr>Calibri</vt:lpstr>
      <vt:lpstr>Calibri Light</vt:lpstr>
      <vt:lpstr>Office 佈景主題</vt:lpstr>
      <vt:lpstr>Reproducing  Kernel Hilbert Spaces (RKHS)</vt:lpstr>
      <vt:lpstr>References:</vt:lpstr>
      <vt:lpstr>PowerPoint 簡報</vt:lpstr>
      <vt:lpstr>Basics of Hilbert spaces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Reproducing kernel Hilbert spaces (RKHS)</vt:lpstr>
      <vt:lpstr>PowerPoint 簡報</vt:lpstr>
      <vt:lpstr>PowerPoint 簡報</vt:lpstr>
      <vt:lpstr>PowerPoint 簡報</vt:lpstr>
      <vt:lpstr>Goal:  Hilbert space with</vt:lpstr>
      <vt:lpstr>PowerPoint 簡報</vt:lpstr>
      <vt:lpstr>Riesz Representation Theorem</vt:lpstr>
      <vt:lpstr>PowerPoint 簡報</vt:lpstr>
      <vt:lpstr>PowerPoint 簡報</vt:lpstr>
      <vt:lpstr>Goal:  Hilbert space with</vt:lpstr>
      <vt:lpstr>Constructing an RKHS</vt:lpstr>
      <vt:lpstr> 1. Positive semidefinite (PSD) kernel functions    2. Constructing an RKHS from a kernel  </vt:lpstr>
      <vt:lpstr> 1. Positive semidefinite (PSD) kernel functions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Gaussian measure on a Hilbert space</vt:lpstr>
      <vt:lpstr>PowerPoint 簡報</vt:lpstr>
      <vt:lpstr>PowerPoint 簡報</vt:lpstr>
      <vt:lpstr>PowerPoint 簡報</vt:lpstr>
      <vt:lpstr>A generalized eigen-decomposition  - Mercer’s Theorem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RKHSs</dc:title>
  <dc:creator>Windows 使用者</dc:creator>
  <cp:lastModifiedBy>Windows 使用者</cp:lastModifiedBy>
  <cp:revision>233</cp:revision>
  <dcterms:created xsi:type="dcterms:W3CDTF">2019-11-06T03:24:56Z</dcterms:created>
  <dcterms:modified xsi:type="dcterms:W3CDTF">2019-11-14T03:19:54Z</dcterms:modified>
</cp:coreProperties>
</file>